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78" r:id="rId2"/>
    <p:sldId id="298" r:id="rId3"/>
    <p:sldId id="302" r:id="rId4"/>
    <p:sldId id="303" r:id="rId5"/>
    <p:sldId id="304" r:id="rId6"/>
    <p:sldId id="281" r:id="rId7"/>
    <p:sldId id="283" r:id="rId8"/>
    <p:sldId id="284" r:id="rId9"/>
    <p:sldId id="286" r:id="rId10"/>
    <p:sldId id="279" r:id="rId11"/>
    <p:sldId id="257" r:id="rId12"/>
    <p:sldId id="258" r:id="rId13"/>
    <p:sldId id="259" r:id="rId14"/>
    <p:sldId id="260" r:id="rId15"/>
    <p:sldId id="287" r:id="rId16"/>
    <p:sldId id="288" r:id="rId17"/>
    <p:sldId id="289" r:id="rId18"/>
    <p:sldId id="290" r:id="rId19"/>
    <p:sldId id="291" r:id="rId20"/>
    <p:sldId id="310" r:id="rId21"/>
    <p:sldId id="311" r:id="rId22"/>
    <p:sldId id="312" r:id="rId23"/>
    <p:sldId id="313" r:id="rId24"/>
    <p:sldId id="314" r:id="rId25"/>
    <p:sldId id="308" r:id="rId26"/>
    <p:sldId id="309" r:id="rId27"/>
    <p:sldId id="315" r:id="rId28"/>
    <p:sldId id="316" r:id="rId29"/>
    <p:sldId id="317" r:id="rId30"/>
    <p:sldId id="318" r:id="rId31"/>
    <p:sldId id="319" r:id="rId32"/>
    <p:sldId id="292" r:id="rId33"/>
    <p:sldId id="293" r:id="rId34"/>
    <p:sldId id="294" r:id="rId35"/>
    <p:sldId id="295" r:id="rId36"/>
    <p:sldId id="296" r:id="rId37"/>
    <p:sldId id="297" r:id="rId38"/>
    <p:sldId id="299" r:id="rId39"/>
    <p:sldId id="30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6" r:id="rId92"/>
    <p:sldId id="357" r:id="rId93"/>
    <p:sldId id="358" r:id="rId94"/>
    <p:sldId id="359" r:id="rId95"/>
    <p:sldId id="354" r:id="rId96"/>
    <p:sldId id="355" r:id="rId97"/>
    <p:sldId id="360" r:id="rId98"/>
    <p:sldId id="361" r:id="rId99"/>
    <p:sldId id="362" r:id="rId100"/>
    <p:sldId id="363" r:id="rId101"/>
    <p:sldId id="364" r:id="rId102"/>
    <p:sldId id="365" r:id="rId103"/>
    <p:sldId id="366" r:id="rId104"/>
    <p:sldId id="367" r:id="rId105"/>
    <p:sldId id="368" r:id="rId106"/>
    <p:sldId id="369" r:id="rId107"/>
    <p:sldId id="370" r:id="rId108"/>
    <p:sldId id="376" r:id="rId109"/>
    <p:sldId id="371" r:id="rId110"/>
    <p:sldId id="372" r:id="rId111"/>
    <p:sldId id="373" r:id="rId112"/>
    <p:sldId id="374" r:id="rId113"/>
    <p:sldId id="375"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397" r:id="rId135"/>
    <p:sldId id="398" r:id="rId136"/>
    <p:sldId id="399"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A457B-4589-D04E-5E08-EA7DC37661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5012B0-61EF-A0DE-1ACD-868F9C3C36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E79077-B903-6E6B-809F-8FD9D3A8C1CA}"/>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5" name="Footer Placeholder 4">
            <a:extLst>
              <a:ext uri="{FF2B5EF4-FFF2-40B4-BE49-F238E27FC236}">
                <a16:creationId xmlns:a16="http://schemas.microsoft.com/office/drawing/2014/main" id="{47BA2D48-67E6-ED28-9DE1-9DE2FE0B63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53DA96-89C9-B84A-6474-98DBFBA95F81}"/>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3503649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81EA-E689-0A06-107F-AEBD8076B6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8E42D5-7666-753C-EEB9-C6497DE185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A8481B-7FD1-3A07-EBF9-D5448664792C}"/>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5" name="Footer Placeholder 4">
            <a:extLst>
              <a:ext uri="{FF2B5EF4-FFF2-40B4-BE49-F238E27FC236}">
                <a16:creationId xmlns:a16="http://schemas.microsoft.com/office/drawing/2014/main" id="{54DDC5C3-C0DA-5DD3-2208-AF89041EFA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EBB050-867D-39C2-B78F-07711CD218FF}"/>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1802139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E487F5-7BF2-16D8-C9FF-F7B9E94D07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A289CA-51BC-8C2F-EEF3-CD582D7DFB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56F7CF-9141-5FFF-1389-54D80A9EBAF1}"/>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5" name="Footer Placeholder 4">
            <a:extLst>
              <a:ext uri="{FF2B5EF4-FFF2-40B4-BE49-F238E27FC236}">
                <a16:creationId xmlns:a16="http://schemas.microsoft.com/office/drawing/2014/main" id="{A7450BA5-6287-D06D-613D-058BC8DD89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9AB1D-85DB-49A6-828B-25E5008263A9}"/>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320668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4725E-EA0D-5F26-DF32-EAE280AE5A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14172D-1E8B-B214-5C36-B453EFDD77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27E859-AD6A-8E04-D6EE-DE7A398A0B99}"/>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5" name="Footer Placeholder 4">
            <a:extLst>
              <a:ext uri="{FF2B5EF4-FFF2-40B4-BE49-F238E27FC236}">
                <a16:creationId xmlns:a16="http://schemas.microsoft.com/office/drawing/2014/main" id="{05D6348D-3827-63A6-271A-EC7D1AF96C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E25095-7E30-8B14-8BAD-DC95C339D2BD}"/>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2874157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81121-34E6-5F92-B527-F57F910F5F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37B23F-C9D6-F8D1-992F-2567B2341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8258C-D4D6-139B-D77C-4B0ACB5B2D1E}"/>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5" name="Footer Placeholder 4">
            <a:extLst>
              <a:ext uri="{FF2B5EF4-FFF2-40B4-BE49-F238E27FC236}">
                <a16:creationId xmlns:a16="http://schemas.microsoft.com/office/drawing/2014/main" id="{590E6B49-0939-80A3-E58B-0E8B9373CD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891E4E-2BEC-ADD1-AA0D-8BA0370AE454}"/>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749821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EB99-DB07-2D35-C901-261396A54E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76D7C3-74D8-BD24-C129-4B8C9A14FB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2BD1B3-8D6D-1380-9FD8-A5E5D1E944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7FE226-AE80-DE11-C585-29107A8B46F4}"/>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6" name="Footer Placeholder 5">
            <a:extLst>
              <a:ext uri="{FF2B5EF4-FFF2-40B4-BE49-F238E27FC236}">
                <a16:creationId xmlns:a16="http://schemas.microsoft.com/office/drawing/2014/main" id="{D39BB443-1133-B866-6C99-637226C357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352A7A-BFF3-AA11-039F-4D47E1379A94}"/>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1309142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82EF5-BB15-3192-40F5-5B895D39F1A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A90C61-0313-EA84-61C3-7E0C093D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2E39FD-AAF7-D7AF-3558-87A0E2B9D2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974DDF-C787-8CDB-4A0E-7D0E64ECFD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A41DD7-0246-DE72-DF09-C54FB77423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63F303-BB94-3B40-141E-D38C6876E289}"/>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8" name="Footer Placeholder 7">
            <a:extLst>
              <a:ext uri="{FF2B5EF4-FFF2-40B4-BE49-F238E27FC236}">
                <a16:creationId xmlns:a16="http://schemas.microsoft.com/office/drawing/2014/main" id="{197E63F9-05BD-B307-0CD3-A8420A282B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0440DE2-0DFA-6895-6CB0-BA8151714F2E}"/>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1885054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F6F4-5BD1-2B53-F9EC-45033BC46E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B01B23-3521-DB84-DA5B-F02225A3441F}"/>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4" name="Footer Placeholder 3">
            <a:extLst>
              <a:ext uri="{FF2B5EF4-FFF2-40B4-BE49-F238E27FC236}">
                <a16:creationId xmlns:a16="http://schemas.microsoft.com/office/drawing/2014/main" id="{D8F9C9E7-B4FE-BE39-EFB4-FC059ABC9E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800E8D-1FB8-FA25-ADF7-1FE7CF4BDA0C}"/>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6623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FBC720-BA13-2A5D-6710-41978639978D}"/>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3" name="Footer Placeholder 2">
            <a:extLst>
              <a:ext uri="{FF2B5EF4-FFF2-40B4-BE49-F238E27FC236}">
                <a16:creationId xmlns:a16="http://schemas.microsoft.com/office/drawing/2014/main" id="{F04B8617-66AB-D7F0-D28E-CE0D80DB00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F1F610C-516E-7854-C07A-C0FE03C22D54}"/>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2034536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0DAC0-ECC4-C293-1692-9E148BA3E2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C157337-8D32-8B25-C458-A72E5D4325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5CDA67C-8346-D539-3021-99138390E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0F19E-9337-85C1-1D0A-5C73A7F55732}"/>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6" name="Footer Placeholder 5">
            <a:extLst>
              <a:ext uri="{FF2B5EF4-FFF2-40B4-BE49-F238E27FC236}">
                <a16:creationId xmlns:a16="http://schemas.microsoft.com/office/drawing/2014/main" id="{C829D311-09A1-61B1-81F3-C984507A29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1C842F-6EB4-96D6-18B8-4BFCDE6F76CD}"/>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47909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007B-211C-FBB7-0386-F03FDA02A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3987CC-17F0-9AF1-0D97-B4135818D2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43FA9A-15BB-7117-A0D0-65299D989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C420BB-E0D1-09F1-DF5C-A4E8389F086A}"/>
              </a:ext>
            </a:extLst>
          </p:cNvPr>
          <p:cNvSpPr>
            <a:spLocks noGrp="1"/>
          </p:cNvSpPr>
          <p:nvPr>
            <p:ph type="dt" sz="half" idx="10"/>
          </p:nvPr>
        </p:nvSpPr>
        <p:spPr/>
        <p:txBody>
          <a:bodyPr/>
          <a:lstStyle/>
          <a:p>
            <a:fld id="{EAD529B8-119D-4F6D-AB78-DAB1171D4C20}" type="datetimeFigureOut">
              <a:rPr lang="en-IN" smtClean="0"/>
              <a:t>04-12-2022</a:t>
            </a:fld>
            <a:endParaRPr lang="en-IN"/>
          </a:p>
        </p:txBody>
      </p:sp>
      <p:sp>
        <p:nvSpPr>
          <p:cNvPr id="6" name="Footer Placeholder 5">
            <a:extLst>
              <a:ext uri="{FF2B5EF4-FFF2-40B4-BE49-F238E27FC236}">
                <a16:creationId xmlns:a16="http://schemas.microsoft.com/office/drawing/2014/main" id="{4D02ACDF-3289-C83D-CC77-9637CC426F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AB2380-AC5B-1086-4B34-853181D12153}"/>
              </a:ext>
            </a:extLst>
          </p:cNvPr>
          <p:cNvSpPr>
            <a:spLocks noGrp="1"/>
          </p:cNvSpPr>
          <p:nvPr>
            <p:ph type="sldNum" sz="quarter" idx="12"/>
          </p:nvPr>
        </p:nvSpPr>
        <p:spPr/>
        <p:txBody>
          <a:bodyPr/>
          <a:lstStyle/>
          <a:p>
            <a:fld id="{195E1FA2-E596-4009-ABE4-71199AE8C5B9}" type="slidenum">
              <a:rPr lang="en-IN" smtClean="0"/>
              <a:t>‹#›</a:t>
            </a:fld>
            <a:endParaRPr lang="en-IN"/>
          </a:p>
        </p:txBody>
      </p:sp>
    </p:spTree>
    <p:extLst>
      <p:ext uri="{BB962C8B-B14F-4D97-AF65-F5344CB8AC3E}">
        <p14:creationId xmlns:p14="http://schemas.microsoft.com/office/powerpoint/2010/main" val="3753013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97C00-4DD6-3477-1AE3-3FCA8776B0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48FF33-BFFC-7ABF-6C12-4C6A2B7D3D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CFC445-FF4A-18EE-DFEA-5A38F7946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529B8-119D-4F6D-AB78-DAB1171D4C20}" type="datetimeFigureOut">
              <a:rPr lang="en-IN" smtClean="0"/>
              <a:t>04-12-2022</a:t>
            </a:fld>
            <a:endParaRPr lang="en-IN"/>
          </a:p>
        </p:txBody>
      </p:sp>
      <p:sp>
        <p:nvSpPr>
          <p:cNvPr id="5" name="Footer Placeholder 4">
            <a:extLst>
              <a:ext uri="{FF2B5EF4-FFF2-40B4-BE49-F238E27FC236}">
                <a16:creationId xmlns:a16="http://schemas.microsoft.com/office/drawing/2014/main" id="{57ABCB0C-025F-2834-9FA3-763D287CBE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E661149-52E3-5F7B-2ABA-3C67F1EBAE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E1FA2-E596-4009-ABE4-71199AE8C5B9}" type="slidenum">
              <a:rPr lang="en-IN" smtClean="0"/>
              <a:t>‹#›</a:t>
            </a:fld>
            <a:endParaRPr lang="en-IN"/>
          </a:p>
        </p:txBody>
      </p:sp>
    </p:spTree>
    <p:extLst>
      <p:ext uri="{BB962C8B-B14F-4D97-AF65-F5344CB8AC3E}">
        <p14:creationId xmlns:p14="http://schemas.microsoft.com/office/powerpoint/2010/main" val="1190547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circuitglobe.com/wp-content/uploads/2015/10/PEAK-VALUE-EQ2-compressor.jp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ircuitglobe.com/wp-content/uploads/2015/10/form-factor-eq2-compressor.jpg" TargetMode="Externa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3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4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4.gif"/><Relationship Id="rId1" Type="http://schemas.openxmlformats.org/officeDocument/2006/relationships/slideLayout" Target="../slideLayouts/slideLayout2.xml"/><Relationship Id="rId5" Type="http://schemas.openxmlformats.org/officeDocument/2006/relationships/image" Target="../media/image59.gif"/><Relationship Id="rId4" Type="http://schemas.openxmlformats.org/officeDocument/2006/relationships/image" Target="../media/image58.gif"/></Relationships>
</file>

<file path=ppt/slides/_rels/slide47.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5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circuitglobe.com/wp-content/uploads/2015/10/pure-resistive-circuit-eq7.jp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yourelectricalguide.com/2017/04/ac-fundamentals.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relectricalguide.com/2017/04/power-factor.html" TargetMode="External"/><Relationship Id="rId2" Type="http://schemas.openxmlformats.org/officeDocument/2006/relationships/hyperlink" Target="https://www.yourelectricalguide.com/2017/04/ac-fundamentals.html" TargetMode="External"/><Relationship Id="rId1" Type="http://schemas.openxmlformats.org/officeDocument/2006/relationships/slideLayout" Target="../slideLayouts/slideLayout2.xml"/><Relationship Id="rId4" Type="http://schemas.openxmlformats.org/officeDocument/2006/relationships/hyperlink" Target="https://www.yourelectricalguide.com/2017/05/induced-emf.html"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yourelectricalguide.com/2017/04/ac-fundamentals.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yourelectricalguide.com/2018/01/capacitors-in-parallel-series-ceramic-capacitor-types-testing.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yourelectricalguide.com/2018/01/capacitors-in-parallel-series-ceramic-capacitor-types-testing.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yourelectricalguide.com/2018/01/capacitors-in-parallel-series-ceramic-capacitor-types-testing.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7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circuitglobe.com/wp-content/uploads/2015/10/R-C-SERIES-circuit-compressor.jp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circuitglobe.com/what-is-rc-series-circuit.html#StepstodrawaPhasorDiagram" TargetMode="External"/><Relationship Id="rId2" Type="http://schemas.openxmlformats.org/officeDocument/2006/relationships/hyperlink" Target="https://circuitglobe.com/what-is-rc-series-circuit.html#PhasorDiagramofRCSeriesCircuit" TargetMode="External"/><Relationship Id="rId1" Type="http://schemas.openxmlformats.org/officeDocument/2006/relationships/slideLayout" Target="../slideLayouts/slideLayout2.xml"/><Relationship Id="rId6" Type="http://schemas.openxmlformats.org/officeDocument/2006/relationships/hyperlink" Target="https://circuitglobe.com/what-is-rc-series-circuit.html#WaveformandPowerCurveoftheRCSeriesCircuit" TargetMode="External"/><Relationship Id="rId5" Type="http://schemas.openxmlformats.org/officeDocument/2006/relationships/hyperlink" Target="https://circuitglobe.com/what-is-rc-series-circuit.html#PowerinRCSeriesCircuit" TargetMode="External"/><Relationship Id="rId4" Type="http://schemas.openxmlformats.org/officeDocument/2006/relationships/hyperlink" Target="https://circuitglobe.com/what-is-rc-series-circuit.html#Phaseangle"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s://circuitglobe.com/wp-content/uploads/2015/10/PHASOR-DIAGRAM-OF-R-C-SERIES-CKT-compressor.jp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byjus.com/physics/electric-curren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circuitglobe.com/what-is-rlc-series-circuit.html#PhasorDiagramofRLCSeriesCircuit" TargetMode="External"/><Relationship Id="rId7" Type="http://schemas.openxmlformats.org/officeDocument/2006/relationships/hyperlink" Target="https://circuitglobe.com/what-is-rlc-series-circuit.html#ImpedanceTriangleofRLCSeriesCircuit" TargetMode="External"/><Relationship Id="rId2" Type="http://schemas.openxmlformats.org/officeDocument/2006/relationships/hyperlink" Target="https://circuitglobe.com/what-is-rlc-series-circuit.html#RLCCircuit" TargetMode="External"/><Relationship Id="rId1" Type="http://schemas.openxmlformats.org/officeDocument/2006/relationships/slideLayout" Target="../slideLayouts/slideLayout2.xml"/><Relationship Id="rId6" Type="http://schemas.openxmlformats.org/officeDocument/2006/relationships/hyperlink" Target="https://circuitglobe.com/what-is-rlc-series-circuit.html#PowerinRLCSeriesCircuit" TargetMode="External"/><Relationship Id="rId5" Type="http://schemas.openxmlformats.org/officeDocument/2006/relationships/hyperlink" Target="https://circuitglobe.com/what-is-rlc-series-circuit.html#PhaseAngle" TargetMode="External"/><Relationship Id="rId4" Type="http://schemas.openxmlformats.org/officeDocument/2006/relationships/hyperlink" Target="https://circuitglobe.com/what-is-rlc-series-circuit.html#StepstodrawthePhasorDiagramoftheRLCSeriesCircuit"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hyperlink" Target="https://circuitglobe.com/wp-content/uploads/2015/10/IMPEDANCE-TRIANGLE-OF-RLC-SERIES-CIRCUIT-2-compressor.jpg" TargetMode="Externa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49D7-B236-978B-FED5-6185CC36AF07}"/>
              </a:ext>
            </a:extLst>
          </p:cNvPr>
          <p:cNvSpPr>
            <a:spLocks noGrp="1"/>
          </p:cNvSpPr>
          <p:nvPr>
            <p:ph type="title"/>
          </p:nvPr>
        </p:nvSpPr>
        <p:spPr/>
        <p:txBody>
          <a:bodyPr>
            <a:normAutofit/>
          </a:bodyPr>
          <a:lstStyle/>
          <a:p>
            <a:pPr algn="ctr"/>
            <a:r>
              <a:rPr lang="en-IN" sz="4800" b="1" dirty="0"/>
              <a:t>UNIT-II</a:t>
            </a:r>
          </a:p>
        </p:txBody>
      </p:sp>
      <p:sp>
        <p:nvSpPr>
          <p:cNvPr id="3" name="Content Placeholder 2">
            <a:extLst>
              <a:ext uri="{FF2B5EF4-FFF2-40B4-BE49-F238E27FC236}">
                <a16:creationId xmlns:a16="http://schemas.microsoft.com/office/drawing/2014/main" id="{47C87A67-F684-8BEB-B2F4-18A8009B0330}"/>
              </a:ext>
            </a:extLst>
          </p:cNvPr>
          <p:cNvSpPr>
            <a:spLocks noGrp="1"/>
          </p:cNvSpPr>
          <p:nvPr>
            <p:ph idx="1"/>
          </p:nvPr>
        </p:nvSpPr>
        <p:spPr>
          <a:xfrm>
            <a:off x="838200" y="1825625"/>
            <a:ext cx="10515600" cy="1733652"/>
          </a:xfrm>
        </p:spPr>
        <p:txBody>
          <a:bodyPr>
            <a:normAutofit/>
          </a:bodyPr>
          <a:lstStyle/>
          <a:p>
            <a:pPr marL="0" indent="0" algn="ctr">
              <a:buNone/>
            </a:pPr>
            <a:r>
              <a:rPr lang="en-IN" sz="4600" dirty="0">
                <a:latin typeface="Times New Roman" panose="02020603050405020304" pitchFamily="18" charset="0"/>
                <a:cs typeface="Times New Roman" panose="02020603050405020304" pitchFamily="18" charset="0"/>
              </a:rPr>
              <a:t>AC CIRCUITS</a:t>
            </a:r>
          </a:p>
          <a:p>
            <a:endParaRPr lang="en-IN" dirty="0"/>
          </a:p>
          <a:p>
            <a:endParaRPr lang="en-IN" dirty="0"/>
          </a:p>
          <a:p>
            <a:endParaRPr lang="en-IN" dirty="0"/>
          </a:p>
        </p:txBody>
      </p:sp>
    </p:spTree>
    <p:extLst>
      <p:ext uri="{BB962C8B-B14F-4D97-AF65-F5344CB8AC3E}">
        <p14:creationId xmlns:p14="http://schemas.microsoft.com/office/powerpoint/2010/main" val="2932576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7427-35CA-8C62-2CDD-36FD22E43A89}"/>
              </a:ext>
            </a:extLst>
          </p:cNvPr>
          <p:cNvSpPr>
            <a:spLocks noGrp="1"/>
          </p:cNvSpPr>
          <p:nvPr>
            <p:ph type="title"/>
          </p:nvPr>
        </p:nvSpPr>
        <p:spPr/>
        <p:txBody>
          <a:bodyPr/>
          <a:lstStyle/>
          <a:p>
            <a:endParaRPr lang="en-IN"/>
          </a:p>
        </p:txBody>
      </p:sp>
      <p:pic>
        <p:nvPicPr>
          <p:cNvPr id="4" name="Picture 2" descr="What is AC circuit?">
            <a:extLst>
              <a:ext uri="{FF2B5EF4-FFF2-40B4-BE49-F238E27FC236}">
                <a16:creationId xmlns:a16="http://schemas.microsoft.com/office/drawing/2014/main" id="{86D5BFB0-48E5-1EBE-96D9-79BD1616D3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0375" y="2891631"/>
            <a:ext cx="619125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348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304A7D-2B06-7517-37F9-458B5802D3CA}"/>
              </a:ext>
            </a:extLst>
          </p:cNvPr>
          <p:cNvPicPr>
            <a:picLocks noGrp="1" noChangeAspect="1"/>
          </p:cNvPicPr>
          <p:nvPr>
            <p:ph idx="1"/>
          </p:nvPr>
        </p:nvPicPr>
        <p:blipFill>
          <a:blip r:embed="rId2"/>
          <a:stretch>
            <a:fillRect/>
          </a:stretch>
        </p:blipFill>
        <p:spPr>
          <a:xfrm>
            <a:off x="1002891" y="798871"/>
            <a:ext cx="9842090" cy="5260258"/>
          </a:xfrm>
        </p:spPr>
      </p:pic>
    </p:spTree>
    <p:extLst>
      <p:ext uri="{BB962C8B-B14F-4D97-AF65-F5344CB8AC3E}">
        <p14:creationId xmlns:p14="http://schemas.microsoft.com/office/powerpoint/2010/main" val="2269382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FE4423-C3AB-00BF-510B-8F3278A6A82A}"/>
              </a:ext>
            </a:extLst>
          </p:cNvPr>
          <p:cNvPicPr>
            <a:picLocks noGrp="1" noChangeAspect="1"/>
          </p:cNvPicPr>
          <p:nvPr>
            <p:ph idx="1"/>
          </p:nvPr>
        </p:nvPicPr>
        <p:blipFill>
          <a:blip r:embed="rId2"/>
          <a:stretch>
            <a:fillRect/>
          </a:stretch>
        </p:blipFill>
        <p:spPr>
          <a:xfrm>
            <a:off x="1189703" y="1032388"/>
            <a:ext cx="9812593" cy="3883742"/>
          </a:xfrm>
        </p:spPr>
      </p:pic>
    </p:spTree>
    <p:extLst>
      <p:ext uri="{BB962C8B-B14F-4D97-AF65-F5344CB8AC3E}">
        <p14:creationId xmlns:p14="http://schemas.microsoft.com/office/powerpoint/2010/main" val="2437616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EA0C08-E365-9DC0-5112-83931C1A94DE}"/>
              </a:ext>
            </a:extLst>
          </p:cNvPr>
          <p:cNvPicPr>
            <a:picLocks noGrp="1" noChangeAspect="1"/>
          </p:cNvPicPr>
          <p:nvPr>
            <p:ph idx="1"/>
          </p:nvPr>
        </p:nvPicPr>
        <p:blipFill>
          <a:blip r:embed="rId2"/>
          <a:stretch>
            <a:fillRect/>
          </a:stretch>
        </p:blipFill>
        <p:spPr>
          <a:xfrm>
            <a:off x="1214284" y="835742"/>
            <a:ext cx="9763432" cy="4739147"/>
          </a:xfrm>
        </p:spPr>
      </p:pic>
    </p:spTree>
    <p:extLst>
      <p:ext uri="{BB962C8B-B14F-4D97-AF65-F5344CB8AC3E}">
        <p14:creationId xmlns:p14="http://schemas.microsoft.com/office/powerpoint/2010/main" val="266677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6C779B-8D5A-E355-7988-5DEA74A64554}"/>
              </a:ext>
            </a:extLst>
          </p:cNvPr>
          <p:cNvPicPr>
            <a:picLocks noGrp="1" noChangeAspect="1"/>
          </p:cNvPicPr>
          <p:nvPr>
            <p:ph idx="1"/>
          </p:nvPr>
        </p:nvPicPr>
        <p:blipFill>
          <a:blip r:embed="rId2"/>
          <a:stretch>
            <a:fillRect/>
          </a:stretch>
        </p:blipFill>
        <p:spPr>
          <a:xfrm>
            <a:off x="1632153" y="924232"/>
            <a:ext cx="8652387" cy="4070555"/>
          </a:xfrm>
        </p:spPr>
      </p:pic>
    </p:spTree>
    <p:extLst>
      <p:ext uri="{BB962C8B-B14F-4D97-AF65-F5344CB8AC3E}">
        <p14:creationId xmlns:p14="http://schemas.microsoft.com/office/powerpoint/2010/main" val="38785258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5BE78E-0D72-8137-8A9D-B4AF4AAB266B}"/>
              </a:ext>
            </a:extLst>
          </p:cNvPr>
          <p:cNvPicPr>
            <a:picLocks noGrp="1" noChangeAspect="1"/>
          </p:cNvPicPr>
          <p:nvPr>
            <p:ph idx="1"/>
          </p:nvPr>
        </p:nvPicPr>
        <p:blipFill>
          <a:blip r:embed="rId2"/>
          <a:stretch>
            <a:fillRect/>
          </a:stretch>
        </p:blipFill>
        <p:spPr>
          <a:xfrm>
            <a:off x="1415845" y="924232"/>
            <a:ext cx="9143999" cy="4650657"/>
          </a:xfrm>
        </p:spPr>
      </p:pic>
    </p:spTree>
    <p:extLst>
      <p:ext uri="{BB962C8B-B14F-4D97-AF65-F5344CB8AC3E}">
        <p14:creationId xmlns:p14="http://schemas.microsoft.com/office/powerpoint/2010/main" val="922704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E90A8B-EFB1-48B0-D780-A707A823CDEA}"/>
              </a:ext>
            </a:extLst>
          </p:cNvPr>
          <p:cNvPicPr>
            <a:picLocks noGrp="1" noChangeAspect="1"/>
          </p:cNvPicPr>
          <p:nvPr>
            <p:ph idx="1"/>
          </p:nvPr>
        </p:nvPicPr>
        <p:blipFill>
          <a:blip r:embed="rId2"/>
          <a:stretch>
            <a:fillRect/>
          </a:stretch>
        </p:blipFill>
        <p:spPr>
          <a:xfrm>
            <a:off x="1229032" y="1111045"/>
            <a:ext cx="9733935" cy="4247535"/>
          </a:xfrm>
        </p:spPr>
      </p:pic>
    </p:spTree>
    <p:extLst>
      <p:ext uri="{BB962C8B-B14F-4D97-AF65-F5344CB8AC3E}">
        <p14:creationId xmlns:p14="http://schemas.microsoft.com/office/powerpoint/2010/main" val="20149830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7DC7CE-61B7-BF28-78EB-575110AEF110}"/>
              </a:ext>
            </a:extLst>
          </p:cNvPr>
          <p:cNvPicPr>
            <a:picLocks noGrp="1" noChangeAspect="1"/>
          </p:cNvPicPr>
          <p:nvPr>
            <p:ph idx="1"/>
          </p:nvPr>
        </p:nvPicPr>
        <p:blipFill>
          <a:blip r:embed="rId2"/>
          <a:stretch>
            <a:fillRect/>
          </a:stretch>
        </p:blipFill>
        <p:spPr>
          <a:xfrm>
            <a:off x="1297858" y="806247"/>
            <a:ext cx="9104671" cy="4385186"/>
          </a:xfrm>
        </p:spPr>
      </p:pic>
    </p:spTree>
    <p:extLst>
      <p:ext uri="{BB962C8B-B14F-4D97-AF65-F5344CB8AC3E}">
        <p14:creationId xmlns:p14="http://schemas.microsoft.com/office/powerpoint/2010/main" val="11470283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0FD9D0-14D4-0E4E-0AF0-4A7C1423387C}"/>
              </a:ext>
            </a:extLst>
          </p:cNvPr>
          <p:cNvPicPr>
            <a:picLocks noGrp="1" noChangeAspect="1"/>
          </p:cNvPicPr>
          <p:nvPr>
            <p:ph idx="1"/>
          </p:nvPr>
        </p:nvPicPr>
        <p:blipFill>
          <a:blip r:embed="rId2"/>
          <a:stretch>
            <a:fillRect/>
          </a:stretch>
        </p:blipFill>
        <p:spPr>
          <a:xfrm>
            <a:off x="1710813" y="1140083"/>
            <a:ext cx="8839200" cy="4395480"/>
          </a:xfrm>
        </p:spPr>
      </p:pic>
    </p:spTree>
    <p:extLst>
      <p:ext uri="{BB962C8B-B14F-4D97-AF65-F5344CB8AC3E}">
        <p14:creationId xmlns:p14="http://schemas.microsoft.com/office/powerpoint/2010/main" val="8988487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DBAF2D-DC0F-3672-7F4A-4BB7E6710493}"/>
              </a:ext>
            </a:extLst>
          </p:cNvPr>
          <p:cNvPicPr>
            <a:picLocks noGrp="1" noChangeAspect="1"/>
          </p:cNvPicPr>
          <p:nvPr>
            <p:ph idx="1"/>
          </p:nvPr>
        </p:nvPicPr>
        <p:blipFill>
          <a:blip r:embed="rId2"/>
          <a:stretch>
            <a:fillRect/>
          </a:stretch>
        </p:blipFill>
        <p:spPr>
          <a:xfrm>
            <a:off x="1533831" y="1401129"/>
            <a:ext cx="9163665" cy="4508058"/>
          </a:xfrm>
        </p:spPr>
      </p:pic>
    </p:spTree>
    <p:extLst>
      <p:ext uri="{BB962C8B-B14F-4D97-AF65-F5344CB8AC3E}">
        <p14:creationId xmlns:p14="http://schemas.microsoft.com/office/powerpoint/2010/main" val="9811239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6BE8CD-6BA4-3BDC-2A20-902FF2B74E87}"/>
              </a:ext>
            </a:extLst>
          </p:cNvPr>
          <p:cNvPicPr>
            <a:picLocks noGrp="1" noChangeAspect="1"/>
          </p:cNvPicPr>
          <p:nvPr>
            <p:ph idx="1"/>
          </p:nvPr>
        </p:nvPicPr>
        <p:blipFill>
          <a:blip r:embed="rId2"/>
          <a:stretch>
            <a:fillRect/>
          </a:stretch>
        </p:blipFill>
        <p:spPr>
          <a:xfrm>
            <a:off x="1356853" y="1404459"/>
            <a:ext cx="9271818" cy="4317915"/>
          </a:xfrm>
        </p:spPr>
      </p:pic>
    </p:spTree>
    <p:extLst>
      <p:ext uri="{BB962C8B-B14F-4D97-AF65-F5344CB8AC3E}">
        <p14:creationId xmlns:p14="http://schemas.microsoft.com/office/powerpoint/2010/main" val="1394478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6226-1AB6-8E5B-5D85-153859290245}"/>
              </a:ext>
            </a:extLst>
          </p:cNvPr>
          <p:cNvSpPr>
            <a:spLocks noGrp="1"/>
          </p:cNvSpPr>
          <p:nvPr>
            <p:ph type="title"/>
          </p:nvPr>
        </p:nvSpPr>
        <p:spPr>
          <a:xfrm>
            <a:off x="5894962" y="479493"/>
            <a:ext cx="5458838" cy="1325563"/>
          </a:xfrm>
        </p:spPr>
        <p:txBody>
          <a:bodyPr>
            <a:normAutofit/>
          </a:bodyPr>
          <a:lstStyle/>
          <a:p>
            <a:endParaRPr lang="en-IN"/>
          </a:p>
        </p:txBody>
      </p:sp>
      <p:sp>
        <p:nvSpPr>
          <p:cNvPr id="3" name="Content Placeholder 2">
            <a:extLst>
              <a:ext uri="{FF2B5EF4-FFF2-40B4-BE49-F238E27FC236}">
                <a16:creationId xmlns:a16="http://schemas.microsoft.com/office/drawing/2014/main" id="{4CBFD357-EBF6-0A4F-EAFF-4C69F86F2521}"/>
              </a:ext>
            </a:extLst>
          </p:cNvPr>
          <p:cNvSpPr>
            <a:spLocks noGrp="1"/>
          </p:cNvSpPr>
          <p:nvPr>
            <p:ph idx="1"/>
          </p:nvPr>
        </p:nvSpPr>
        <p:spPr>
          <a:xfrm>
            <a:off x="5894962" y="1984443"/>
            <a:ext cx="5458838" cy="4192520"/>
          </a:xfrm>
        </p:spPr>
        <p:txBody>
          <a:bodyPr>
            <a:normAutofit/>
          </a:bodyPr>
          <a:lstStyle/>
          <a:p>
            <a:r>
              <a:rPr lang="en-US" sz="2000" b="1" i="0" dirty="0">
                <a:effectLst/>
                <a:latin typeface="Times New Roman" panose="02020603050405020304" pitchFamily="18" charset="0"/>
                <a:cs typeface="Times New Roman" panose="02020603050405020304" pitchFamily="18" charset="0"/>
              </a:rPr>
              <a:t>Basic AC Source (Single Coil AC Generator)</a:t>
            </a:r>
            <a:endParaRPr lang="en-US" sz="2000" b="0" i="0" dirty="0">
              <a:effectLst/>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The </a:t>
            </a:r>
            <a:r>
              <a:rPr lang="en-US" sz="2000" b="1" i="0" dirty="0">
                <a:effectLst/>
                <a:latin typeface="Times New Roman" panose="02020603050405020304" pitchFamily="18" charset="0"/>
                <a:cs typeface="Times New Roman" panose="02020603050405020304" pitchFamily="18" charset="0"/>
              </a:rPr>
              <a:t>principle around AC generation</a:t>
            </a:r>
            <a:r>
              <a:rPr lang="en-US" sz="2000" b="0" i="0" dirty="0">
                <a:effectLst/>
                <a:latin typeface="Times New Roman" panose="02020603050405020304" pitchFamily="18" charset="0"/>
                <a:cs typeface="Times New Roman" panose="02020603050405020304" pitchFamily="18" charset="0"/>
              </a:rPr>
              <a:t> is simple. If a magnetic field or magnet is rotated along a stationary set of coils (wires) or the rotation of a coil around a stationary magnetic field, an Alternating current is generated using an AC generator(Alternator).</a:t>
            </a:r>
          </a:p>
          <a:p>
            <a:r>
              <a:rPr lang="en-US" sz="2000" b="0" i="0" dirty="0">
                <a:effectLst/>
                <a:latin typeface="Times New Roman" panose="02020603050405020304" pitchFamily="18" charset="0"/>
                <a:cs typeface="Times New Roman" panose="02020603050405020304" pitchFamily="18" charset="0"/>
              </a:rPr>
              <a:t>The simplest form of AC generator consists of a loop of wire that is mechanically rotated about an axis while positioned between the north and south poles of a magnet.</a:t>
            </a:r>
          </a:p>
          <a:p>
            <a:r>
              <a:rPr lang="en-US" sz="2000" b="0" i="0" dirty="0">
                <a:effectLst/>
                <a:latin typeface="Times New Roman" panose="02020603050405020304" pitchFamily="18" charset="0"/>
                <a:cs typeface="Times New Roman" panose="02020603050405020304" pitchFamily="18" charset="0"/>
              </a:rPr>
              <a:t>Consider the Image below.</a:t>
            </a:r>
          </a:p>
          <a:p>
            <a:endParaRPr lang="en-US" sz="2000" b="0" i="0" dirty="0">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2" descr="Single Coil AC Generator">
            <a:extLst>
              <a:ext uri="{FF2B5EF4-FFF2-40B4-BE49-F238E27FC236}">
                <a16:creationId xmlns:a16="http://schemas.microsoft.com/office/drawing/2014/main" id="{4E2FE2F7-B8FE-2EBA-F96D-E5ABD03072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182" y="1612870"/>
            <a:ext cx="4777381" cy="348217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8794"/>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0436-6C7E-0173-1438-B907E0B9D3C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F72EEA6-2842-FE1A-5AAE-C47670D7220C}"/>
              </a:ext>
            </a:extLst>
          </p:cNvPr>
          <p:cNvPicPr>
            <a:picLocks noGrp="1" noChangeAspect="1"/>
          </p:cNvPicPr>
          <p:nvPr>
            <p:ph idx="1"/>
          </p:nvPr>
        </p:nvPicPr>
        <p:blipFill>
          <a:blip r:embed="rId2"/>
          <a:stretch>
            <a:fillRect/>
          </a:stretch>
        </p:blipFill>
        <p:spPr>
          <a:xfrm>
            <a:off x="3725974" y="2336179"/>
            <a:ext cx="4740051" cy="3330229"/>
          </a:xfrm>
        </p:spPr>
      </p:pic>
    </p:spTree>
    <p:extLst>
      <p:ext uri="{BB962C8B-B14F-4D97-AF65-F5344CB8AC3E}">
        <p14:creationId xmlns:p14="http://schemas.microsoft.com/office/powerpoint/2010/main" val="25920265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72D0A-8261-BBB5-9B22-D22A0D83339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6ABA7D9-D15E-47C5-5F1C-40756D722D2F}"/>
              </a:ext>
            </a:extLst>
          </p:cNvPr>
          <p:cNvPicPr>
            <a:picLocks noGrp="1" noChangeAspect="1"/>
          </p:cNvPicPr>
          <p:nvPr>
            <p:ph idx="1"/>
          </p:nvPr>
        </p:nvPicPr>
        <p:blipFill>
          <a:blip r:embed="rId2"/>
          <a:stretch>
            <a:fillRect/>
          </a:stretch>
        </p:blipFill>
        <p:spPr>
          <a:xfrm>
            <a:off x="3706923" y="2336179"/>
            <a:ext cx="4778154" cy="3330229"/>
          </a:xfrm>
        </p:spPr>
      </p:pic>
    </p:spTree>
    <p:extLst>
      <p:ext uri="{BB962C8B-B14F-4D97-AF65-F5344CB8AC3E}">
        <p14:creationId xmlns:p14="http://schemas.microsoft.com/office/powerpoint/2010/main" val="8185164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5F38-C3D1-6827-B938-856C950FBC2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7ADCD6A-CD80-AA9D-E207-A80E7A94EF3D}"/>
              </a:ext>
            </a:extLst>
          </p:cNvPr>
          <p:cNvPicPr>
            <a:picLocks noGrp="1" noChangeAspect="1"/>
          </p:cNvPicPr>
          <p:nvPr>
            <p:ph idx="1"/>
          </p:nvPr>
        </p:nvPicPr>
        <p:blipFill>
          <a:blip r:embed="rId2"/>
          <a:stretch>
            <a:fillRect/>
          </a:stretch>
        </p:blipFill>
        <p:spPr>
          <a:xfrm>
            <a:off x="3706923" y="2332369"/>
            <a:ext cx="4778154" cy="3337849"/>
          </a:xfrm>
        </p:spPr>
      </p:pic>
    </p:spTree>
    <p:extLst>
      <p:ext uri="{BB962C8B-B14F-4D97-AF65-F5344CB8AC3E}">
        <p14:creationId xmlns:p14="http://schemas.microsoft.com/office/powerpoint/2010/main" val="800420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8A75-2E85-B18F-AD92-09D8C2EF8C9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F968870-8B99-22CE-8AD9-8FA17CD2435C}"/>
              </a:ext>
            </a:extLst>
          </p:cNvPr>
          <p:cNvPicPr>
            <a:picLocks noGrp="1" noChangeAspect="1"/>
          </p:cNvPicPr>
          <p:nvPr>
            <p:ph idx="1"/>
          </p:nvPr>
        </p:nvPicPr>
        <p:blipFill>
          <a:blip r:embed="rId2"/>
          <a:stretch>
            <a:fillRect/>
          </a:stretch>
        </p:blipFill>
        <p:spPr>
          <a:xfrm>
            <a:off x="3733595" y="2305697"/>
            <a:ext cx="4724809" cy="3391194"/>
          </a:xfrm>
        </p:spPr>
      </p:pic>
    </p:spTree>
    <p:extLst>
      <p:ext uri="{BB962C8B-B14F-4D97-AF65-F5344CB8AC3E}">
        <p14:creationId xmlns:p14="http://schemas.microsoft.com/office/powerpoint/2010/main" val="41633613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71F9D-1323-37C5-7A00-F2C059D567A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CF8B19F-3778-7C0E-A5F8-FFBF4086DAFF}"/>
              </a:ext>
            </a:extLst>
          </p:cNvPr>
          <p:cNvPicPr>
            <a:picLocks noGrp="1" noChangeAspect="1"/>
          </p:cNvPicPr>
          <p:nvPr>
            <p:ph idx="1"/>
          </p:nvPr>
        </p:nvPicPr>
        <p:blipFill>
          <a:blip r:embed="rId2"/>
          <a:stretch>
            <a:fillRect/>
          </a:stretch>
        </p:blipFill>
        <p:spPr>
          <a:xfrm>
            <a:off x="3733595" y="2305697"/>
            <a:ext cx="4724809" cy="3391194"/>
          </a:xfrm>
        </p:spPr>
      </p:pic>
    </p:spTree>
    <p:extLst>
      <p:ext uri="{BB962C8B-B14F-4D97-AF65-F5344CB8AC3E}">
        <p14:creationId xmlns:p14="http://schemas.microsoft.com/office/powerpoint/2010/main" val="21257496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0D4BD-08B2-3537-9790-6D933FE8344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9DAC120-BA18-8E42-3E03-DEAD8079EC72}"/>
              </a:ext>
            </a:extLst>
          </p:cNvPr>
          <p:cNvPicPr>
            <a:picLocks noGrp="1" noChangeAspect="1"/>
          </p:cNvPicPr>
          <p:nvPr>
            <p:ph idx="1"/>
          </p:nvPr>
        </p:nvPicPr>
        <p:blipFill>
          <a:blip r:embed="rId2"/>
          <a:stretch>
            <a:fillRect/>
          </a:stretch>
        </p:blipFill>
        <p:spPr>
          <a:xfrm>
            <a:off x="3722164" y="2370472"/>
            <a:ext cx="4747671" cy="3261643"/>
          </a:xfrm>
        </p:spPr>
      </p:pic>
    </p:spTree>
    <p:extLst>
      <p:ext uri="{BB962C8B-B14F-4D97-AF65-F5344CB8AC3E}">
        <p14:creationId xmlns:p14="http://schemas.microsoft.com/office/powerpoint/2010/main" val="9158638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8296-D445-EF75-3202-7A1650E9236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7AAABFB-2ACA-F767-5013-5543F14E6DB5}"/>
              </a:ext>
            </a:extLst>
          </p:cNvPr>
          <p:cNvPicPr>
            <a:picLocks noGrp="1" noChangeAspect="1"/>
          </p:cNvPicPr>
          <p:nvPr>
            <p:ph idx="1"/>
          </p:nvPr>
        </p:nvPicPr>
        <p:blipFill>
          <a:blip r:embed="rId2"/>
          <a:stretch>
            <a:fillRect/>
          </a:stretch>
        </p:blipFill>
        <p:spPr>
          <a:xfrm>
            <a:off x="2902943" y="1936095"/>
            <a:ext cx="6386113" cy="4130398"/>
          </a:xfrm>
        </p:spPr>
      </p:pic>
    </p:spTree>
    <p:extLst>
      <p:ext uri="{BB962C8B-B14F-4D97-AF65-F5344CB8AC3E}">
        <p14:creationId xmlns:p14="http://schemas.microsoft.com/office/powerpoint/2010/main" val="5245985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D603-25B0-2E99-6F2F-F0EE380B965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3F61356-DED4-54D8-FE55-B34880B1A313}"/>
              </a:ext>
            </a:extLst>
          </p:cNvPr>
          <p:cNvPicPr>
            <a:picLocks noGrp="1" noChangeAspect="1"/>
          </p:cNvPicPr>
          <p:nvPr>
            <p:ph idx="1"/>
          </p:nvPr>
        </p:nvPicPr>
        <p:blipFill>
          <a:blip r:embed="rId2"/>
          <a:stretch>
            <a:fillRect/>
          </a:stretch>
        </p:blipFill>
        <p:spPr>
          <a:xfrm>
            <a:off x="3003902" y="1825625"/>
            <a:ext cx="6184195" cy="4351338"/>
          </a:xfrm>
        </p:spPr>
      </p:pic>
    </p:spTree>
    <p:extLst>
      <p:ext uri="{BB962C8B-B14F-4D97-AF65-F5344CB8AC3E}">
        <p14:creationId xmlns:p14="http://schemas.microsoft.com/office/powerpoint/2010/main" val="29327972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2756-D2DF-5719-717D-026DF724B66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8CF55C1-A36A-B6EE-B62E-8FA7C9372199}"/>
              </a:ext>
            </a:extLst>
          </p:cNvPr>
          <p:cNvPicPr>
            <a:picLocks noGrp="1" noChangeAspect="1"/>
          </p:cNvPicPr>
          <p:nvPr>
            <p:ph idx="1"/>
          </p:nvPr>
        </p:nvPicPr>
        <p:blipFill>
          <a:blip r:embed="rId2"/>
          <a:stretch>
            <a:fillRect/>
          </a:stretch>
        </p:blipFill>
        <p:spPr>
          <a:xfrm>
            <a:off x="3196181" y="1825625"/>
            <a:ext cx="5799638" cy="4351338"/>
          </a:xfrm>
        </p:spPr>
      </p:pic>
    </p:spTree>
    <p:extLst>
      <p:ext uri="{BB962C8B-B14F-4D97-AF65-F5344CB8AC3E}">
        <p14:creationId xmlns:p14="http://schemas.microsoft.com/office/powerpoint/2010/main" val="30912520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5A39-72F3-7FB6-A2E3-79E8DF396B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D365AE4-078A-946C-1F37-83E3B7FF45CE}"/>
              </a:ext>
            </a:extLst>
          </p:cNvPr>
          <p:cNvPicPr>
            <a:picLocks noGrp="1" noChangeAspect="1"/>
          </p:cNvPicPr>
          <p:nvPr>
            <p:ph idx="1"/>
          </p:nvPr>
        </p:nvPicPr>
        <p:blipFill>
          <a:blip r:embed="rId2"/>
          <a:stretch>
            <a:fillRect/>
          </a:stretch>
        </p:blipFill>
        <p:spPr>
          <a:xfrm>
            <a:off x="3183307" y="1825625"/>
            <a:ext cx="5825386" cy="4351338"/>
          </a:xfrm>
        </p:spPr>
      </p:pic>
    </p:spTree>
    <p:extLst>
      <p:ext uri="{BB962C8B-B14F-4D97-AF65-F5344CB8AC3E}">
        <p14:creationId xmlns:p14="http://schemas.microsoft.com/office/powerpoint/2010/main" val="1127507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C generator Armature at 0 degrees">
            <a:extLst>
              <a:ext uri="{FF2B5EF4-FFF2-40B4-BE49-F238E27FC236}">
                <a16:creationId xmlns:a16="http://schemas.microsoft.com/office/drawing/2014/main" id="{C9012B33-FEB8-08C6-7595-D6455AA1BD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4256" y="698423"/>
            <a:ext cx="276225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C generator Armature at 90 degrees">
            <a:extLst>
              <a:ext uri="{FF2B5EF4-FFF2-40B4-BE49-F238E27FC236}">
                <a16:creationId xmlns:a16="http://schemas.microsoft.com/office/drawing/2014/main" id="{36A48AA3-E1C2-79F5-ECDD-823C72216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572" y="698423"/>
            <a:ext cx="276225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C generator Armature at 180 degrees">
            <a:extLst>
              <a:ext uri="{FF2B5EF4-FFF2-40B4-BE49-F238E27FC236}">
                <a16:creationId xmlns:a16="http://schemas.microsoft.com/office/drawing/2014/main" id="{30151F20-A9AB-D5BF-5018-C73439C36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1534" y="736523"/>
            <a:ext cx="27622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C generator Armature at 270 degrees">
            <a:extLst>
              <a:ext uri="{FF2B5EF4-FFF2-40B4-BE49-F238E27FC236}">
                <a16:creationId xmlns:a16="http://schemas.microsoft.com/office/drawing/2014/main" id="{E31D7251-A86E-F601-7CFC-EE688B99E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256" y="3429000"/>
            <a:ext cx="276225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 generator Armature at 360 degrees">
            <a:extLst>
              <a:ext uri="{FF2B5EF4-FFF2-40B4-BE49-F238E27FC236}">
                <a16:creationId xmlns:a16="http://schemas.microsoft.com/office/drawing/2014/main" id="{C20ADBBF-A5A7-5A8C-6CB4-DD7917516A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4875" y="3381375"/>
            <a:ext cx="27622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27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C27D-9222-6A1E-E6D8-0A3D7DF661C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70C750E-46E8-6795-EA79-43B5975ADE22}"/>
              </a:ext>
            </a:extLst>
          </p:cNvPr>
          <p:cNvPicPr>
            <a:picLocks noGrp="1" noChangeAspect="1"/>
          </p:cNvPicPr>
          <p:nvPr>
            <p:ph idx="1"/>
          </p:nvPr>
        </p:nvPicPr>
        <p:blipFill>
          <a:blip r:embed="rId2"/>
          <a:stretch>
            <a:fillRect/>
          </a:stretch>
        </p:blipFill>
        <p:spPr>
          <a:xfrm>
            <a:off x="3275571" y="1825625"/>
            <a:ext cx="5640858" cy="4351338"/>
          </a:xfrm>
        </p:spPr>
      </p:pic>
    </p:spTree>
    <p:extLst>
      <p:ext uri="{BB962C8B-B14F-4D97-AF65-F5344CB8AC3E}">
        <p14:creationId xmlns:p14="http://schemas.microsoft.com/office/powerpoint/2010/main" val="7803687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ABCE-71E8-1858-8AB0-C5A8A09579B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61897CE-29A3-ADBB-CE94-11B498A333B3}"/>
              </a:ext>
            </a:extLst>
          </p:cNvPr>
          <p:cNvPicPr>
            <a:picLocks noGrp="1" noChangeAspect="1"/>
          </p:cNvPicPr>
          <p:nvPr>
            <p:ph idx="1"/>
          </p:nvPr>
        </p:nvPicPr>
        <p:blipFill>
          <a:blip r:embed="rId2"/>
          <a:stretch>
            <a:fillRect/>
          </a:stretch>
        </p:blipFill>
        <p:spPr>
          <a:xfrm>
            <a:off x="3130051" y="1825625"/>
            <a:ext cx="5931897" cy="4351338"/>
          </a:xfrm>
        </p:spPr>
      </p:pic>
    </p:spTree>
    <p:extLst>
      <p:ext uri="{BB962C8B-B14F-4D97-AF65-F5344CB8AC3E}">
        <p14:creationId xmlns:p14="http://schemas.microsoft.com/office/powerpoint/2010/main" val="16641135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3286-EC73-7D98-BEA1-129710028E2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DE1D4D2-2067-ED6B-540C-9D88954CE9E5}"/>
              </a:ext>
            </a:extLst>
          </p:cNvPr>
          <p:cNvPicPr>
            <a:picLocks noGrp="1" noChangeAspect="1"/>
          </p:cNvPicPr>
          <p:nvPr>
            <p:ph idx="1"/>
          </p:nvPr>
        </p:nvPicPr>
        <p:blipFill>
          <a:blip r:embed="rId2"/>
          <a:stretch>
            <a:fillRect/>
          </a:stretch>
        </p:blipFill>
        <p:spPr>
          <a:xfrm>
            <a:off x="3108081" y="1825625"/>
            <a:ext cx="5975837" cy="4351338"/>
          </a:xfrm>
        </p:spPr>
      </p:pic>
    </p:spTree>
    <p:extLst>
      <p:ext uri="{BB962C8B-B14F-4D97-AF65-F5344CB8AC3E}">
        <p14:creationId xmlns:p14="http://schemas.microsoft.com/office/powerpoint/2010/main" val="42759564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F54D-6F19-8518-47FF-82923E4412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007A7E1-B575-B9B2-89B1-87E44A1594F9}"/>
              </a:ext>
            </a:extLst>
          </p:cNvPr>
          <p:cNvPicPr>
            <a:picLocks noGrp="1" noChangeAspect="1"/>
          </p:cNvPicPr>
          <p:nvPr>
            <p:ph idx="1"/>
          </p:nvPr>
        </p:nvPicPr>
        <p:blipFill>
          <a:blip r:embed="rId2"/>
          <a:stretch>
            <a:fillRect/>
          </a:stretch>
        </p:blipFill>
        <p:spPr>
          <a:xfrm>
            <a:off x="2732277" y="1825625"/>
            <a:ext cx="6727446" cy="4351338"/>
          </a:xfrm>
        </p:spPr>
      </p:pic>
    </p:spTree>
    <p:extLst>
      <p:ext uri="{BB962C8B-B14F-4D97-AF65-F5344CB8AC3E}">
        <p14:creationId xmlns:p14="http://schemas.microsoft.com/office/powerpoint/2010/main" val="36991569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08391-AE4A-BFE8-8C88-9527462660E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0DAA8FB-7649-AF87-6E30-5B8B3BA8ECC7}"/>
              </a:ext>
            </a:extLst>
          </p:cNvPr>
          <p:cNvPicPr>
            <a:picLocks noGrp="1" noChangeAspect="1"/>
          </p:cNvPicPr>
          <p:nvPr>
            <p:ph idx="1"/>
          </p:nvPr>
        </p:nvPicPr>
        <p:blipFill>
          <a:blip r:embed="rId2"/>
          <a:stretch>
            <a:fillRect/>
          </a:stretch>
        </p:blipFill>
        <p:spPr>
          <a:xfrm>
            <a:off x="3315044" y="1825625"/>
            <a:ext cx="5561911" cy="4351338"/>
          </a:xfrm>
        </p:spPr>
      </p:pic>
    </p:spTree>
    <p:extLst>
      <p:ext uri="{BB962C8B-B14F-4D97-AF65-F5344CB8AC3E}">
        <p14:creationId xmlns:p14="http://schemas.microsoft.com/office/powerpoint/2010/main" val="29081719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FDD2-141D-3978-6963-CA7C41F7EFC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179ED0B-F047-84CF-09BF-C7D8D7AF8F51}"/>
              </a:ext>
            </a:extLst>
          </p:cNvPr>
          <p:cNvPicPr>
            <a:picLocks noGrp="1" noChangeAspect="1"/>
          </p:cNvPicPr>
          <p:nvPr>
            <p:ph idx="1"/>
          </p:nvPr>
        </p:nvPicPr>
        <p:blipFill>
          <a:blip r:embed="rId2"/>
          <a:stretch>
            <a:fillRect/>
          </a:stretch>
        </p:blipFill>
        <p:spPr>
          <a:xfrm>
            <a:off x="2869642" y="1825625"/>
            <a:ext cx="6452715" cy="4351338"/>
          </a:xfrm>
        </p:spPr>
      </p:pic>
    </p:spTree>
    <p:extLst>
      <p:ext uri="{BB962C8B-B14F-4D97-AF65-F5344CB8AC3E}">
        <p14:creationId xmlns:p14="http://schemas.microsoft.com/office/powerpoint/2010/main" val="24800547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5304-05BF-3D76-5C51-61B78D2E4DF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41D6DCF-E58A-19F1-3BAF-5D45700BCCA8}"/>
              </a:ext>
            </a:extLst>
          </p:cNvPr>
          <p:cNvPicPr>
            <a:picLocks noGrp="1" noChangeAspect="1"/>
          </p:cNvPicPr>
          <p:nvPr>
            <p:ph idx="1"/>
          </p:nvPr>
        </p:nvPicPr>
        <p:blipFill>
          <a:blip r:embed="rId2"/>
          <a:stretch>
            <a:fillRect/>
          </a:stretch>
        </p:blipFill>
        <p:spPr>
          <a:xfrm>
            <a:off x="3055979" y="1825625"/>
            <a:ext cx="6080042" cy="4351338"/>
          </a:xfrm>
        </p:spPr>
      </p:pic>
    </p:spTree>
    <p:extLst>
      <p:ext uri="{BB962C8B-B14F-4D97-AF65-F5344CB8AC3E}">
        <p14:creationId xmlns:p14="http://schemas.microsoft.com/office/powerpoint/2010/main" val="41052224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07D9-701F-B47A-E50D-46A7CADDAD5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D880D99-04A9-BF47-6565-7E446FBE773D}"/>
              </a:ext>
            </a:extLst>
          </p:cNvPr>
          <p:cNvPicPr>
            <a:picLocks noGrp="1" noChangeAspect="1"/>
          </p:cNvPicPr>
          <p:nvPr>
            <p:ph idx="1"/>
          </p:nvPr>
        </p:nvPicPr>
        <p:blipFill>
          <a:blip r:embed="rId2"/>
          <a:stretch>
            <a:fillRect/>
          </a:stretch>
        </p:blipFill>
        <p:spPr>
          <a:xfrm>
            <a:off x="3228663" y="1825625"/>
            <a:ext cx="5734674" cy="4351338"/>
          </a:xfrm>
        </p:spPr>
      </p:pic>
    </p:spTree>
    <p:extLst>
      <p:ext uri="{BB962C8B-B14F-4D97-AF65-F5344CB8AC3E}">
        <p14:creationId xmlns:p14="http://schemas.microsoft.com/office/powerpoint/2010/main" val="1848966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8913-C0BC-B372-EB2E-46C93C8670B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DECD673-A2F6-AE4F-3E6E-150D8692D6C5}"/>
              </a:ext>
            </a:extLst>
          </p:cNvPr>
          <p:cNvPicPr>
            <a:picLocks noGrp="1" noChangeAspect="1"/>
          </p:cNvPicPr>
          <p:nvPr>
            <p:ph idx="1"/>
          </p:nvPr>
        </p:nvPicPr>
        <p:blipFill>
          <a:blip r:embed="rId2"/>
          <a:stretch>
            <a:fillRect/>
          </a:stretch>
        </p:blipFill>
        <p:spPr>
          <a:xfrm>
            <a:off x="2782399" y="1825625"/>
            <a:ext cx="6627202" cy="4351338"/>
          </a:xfrm>
        </p:spPr>
      </p:pic>
    </p:spTree>
    <p:extLst>
      <p:ext uri="{BB962C8B-B14F-4D97-AF65-F5344CB8AC3E}">
        <p14:creationId xmlns:p14="http://schemas.microsoft.com/office/powerpoint/2010/main" val="32254852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264B-B426-2DB5-074F-4A860FDA19E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C24FF58-5236-3464-7675-B02AD393B9F6}"/>
              </a:ext>
            </a:extLst>
          </p:cNvPr>
          <p:cNvPicPr>
            <a:picLocks noGrp="1" noChangeAspect="1"/>
          </p:cNvPicPr>
          <p:nvPr>
            <p:ph idx="1"/>
          </p:nvPr>
        </p:nvPicPr>
        <p:blipFill>
          <a:blip r:embed="rId2"/>
          <a:stretch>
            <a:fillRect/>
          </a:stretch>
        </p:blipFill>
        <p:spPr>
          <a:xfrm>
            <a:off x="3249362" y="1825625"/>
            <a:ext cx="5693276" cy="4351338"/>
          </a:xfrm>
        </p:spPr>
      </p:pic>
    </p:spTree>
    <p:extLst>
      <p:ext uri="{BB962C8B-B14F-4D97-AF65-F5344CB8AC3E}">
        <p14:creationId xmlns:p14="http://schemas.microsoft.com/office/powerpoint/2010/main" val="150668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215621-25E6-0C85-EE98-4B1C5B485A08}"/>
              </a:ext>
            </a:extLst>
          </p:cNvPr>
          <p:cNvSpPr>
            <a:spLocks noGrp="1"/>
          </p:cNvSpPr>
          <p:nvPr>
            <p:ph idx="1"/>
          </p:nvPr>
        </p:nvSpPr>
        <p:spPr>
          <a:xfrm>
            <a:off x="838200" y="255639"/>
            <a:ext cx="10515600" cy="6312309"/>
          </a:xfrm>
        </p:spPr>
        <p:txBody>
          <a:bodyPr>
            <a:normAutofit/>
          </a:bodyPr>
          <a:lstStyle/>
          <a:p>
            <a:r>
              <a:rPr lang="en-US" sz="1800" b="0" i="0" dirty="0">
                <a:solidFill>
                  <a:srgbClr val="121212"/>
                </a:solidFill>
                <a:effectLst/>
                <a:latin typeface="Times New Roman" panose="02020603050405020304" pitchFamily="18" charset="0"/>
                <a:cs typeface="Times New Roman" panose="02020603050405020304" pitchFamily="18" charset="0"/>
              </a:rPr>
              <a:t>From the images shown above, we can deduce that, </a:t>
            </a:r>
            <a:r>
              <a:rPr lang="en-US" sz="1800" b="1" i="0" dirty="0">
                <a:solidFill>
                  <a:srgbClr val="121212"/>
                </a:solidFill>
                <a:effectLst/>
                <a:latin typeface="Times New Roman" panose="02020603050405020304" pitchFamily="18" charset="0"/>
                <a:cs typeface="Times New Roman" panose="02020603050405020304" pitchFamily="18" charset="0"/>
              </a:rPr>
              <a:t>certain number of magnetic field lines will be cut as the armature rotates, the amount of ‘lines cut’ determines the voltage output</a:t>
            </a:r>
            <a:r>
              <a:rPr lang="en-US" sz="1800" b="0" i="0" dirty="0">
                <a:solidFill>
                  <a:srgbClr val="121212"/>
                </a:solidFill>
                <a:effectLst/>
                <a:latin typeface="Times New Roman" panose="02020603050405020304" pitchFamily="18" charset="0"/>
                <a:cs typeface="Times New Roman" panose="02020603050405020304" pitchFamily="18" charset="0"/>
              </a:rPr>
              <a:t>. </a:t>
            </a:r>
          </a:p>
          <a:p>
            <a:r>
              <a:rPr lang="en-US" sz="1800" b="0" i="0" dirty="0">
                <a:solidFill>
                  <a:srgbClr val="121212"/>
                </a:solidFill>
                <a:effectLst/>
                <a:latin typeface="Times New Roman" panose="02020603050405020304" pitchFamily="18" charset="0"/>
                <a:cs typeface="Times New Roman" panose="02020603050405020304" pitchFamily="18" charset="0"/>
              </a:rPr>
              <a:t>With each change in the angle of rotation and the resultant circular motion of the armature against the magnetic lines, the amount of ‘magnetic lines cut’ also changes, hence the output voltage also change.</a:t>
            </a:r>
          </a:p>
          <a:p>
            <a:r>
              <a:rPr lang="en-US" sz="1800" b="0" i="0" dirty="0">
                <a:solidFill>
                  <a:srgbClr val="121212"/>
                </a:solidFill>
                <a:effectLst/>
                <a:latin typeface="Times New Roman" panose="02020603050405020304" pitchFamily="18" charset="0"/>
                <a:cs typeface="Times New Roman" panose="02020603050405020304" pitchFamily="18" charset="0"/>
              </a:rPr>
              <a:t> For instance, the magnetic field lines cut at zero degree is zero which makes the resultant voltage zero, but at 90 degrees, almost all the magnetic field lines are cut, thus maximum voltage in one direction is generated in one direction. </a:t>
            </a:r>
          </a:p>
          <a:p>
            <a:r>
              <a:rPr lang="en-US" sz="1800" b="0" i="0" dirty="0">
                <a:solidFill>
                  <a:srgbClr val="121212"/>
                </a:solidFill>
                <a:effectLst/>
                <a:latin typeface="Times New Roman" panose="02020603050405020304" pitchFamily="18" charset="0"/>
                <a:cs typeface="Times New Roman" panose="02020603050405020304" pitchFamily="18" charset="0"/>
              </a:rPr>
              <a:t>The same holds at 270 degrees only that it’s generated in the opposite direction. There is thus a resultant change in the voltage as the armature rotates within the magnetic field leading to the formation of a </a:t>
            </a:r>
            <a:r>
              <a:rPr lang="en-US" sz="1800" b="1" i="0" dirty="0">
                <a:solidFill>
                  <a:srgbClr val="121212"/>
                </a:solidFill>
                <a:effectLst/>
                <a:latin typeface="Times New Roman" panose="02020603050405020304" pitchFamily="18" charset="0"/>
                <a:cs typeface="Times New Roman" panose="02020603050405020304" pitchFamily="18" charset="0"/>
              </a:rPr>
              <a:t>sinusoidal waveform</a:t>
            </a:r>
            <a:r>
              <a:rPr lang="en-US" sz="1800" b="0" i="0" dirty="0">
                <a:solidFill>
                  <a:srgbClr val="121212"/>
                </a:solidFill>
                <a:effectLst/>
                <a:latin typeface="Times New Roman" panose="02020603050405020304" pitchFamily="18" charset="0"/>
                <a:cs typeface="Times New Roman" panose="02020603050405020304" pitchFamily="18" charset="0"/>
              </a:rPr>
              <a:t>. </a:t>
            </a:r>
          </a:p>
          <a:p>
            <a:r>
              <a:rPr lang="en-US" sz="1800" b="0" i="0" dirty="0">
                <a:solidFill>
                  <a:srgbClr val="121212"/>
                </a:solidFill>
                <a:effectLst/>
                <a:latin typeface="Times New Roman" panose="02020603050405020304" pitchFamily="18" charset="0"/>
                <a:cs typeface="Times New Roman" panose="02020603050405020304" pitchFamily="18" charset="0"/>
              </a:rPr>
              <a:t>The resultant induced voltage is thus sinusoidal, with an angular frequency ω measured in radians per seconds.</a:t>
            </a:r>
          </a:p>
          <a:p>
            <a:pPr algn="just"/>
            <a:r>
              <a:rPr lang="en-US" sz="1800" b="0" i="0" dirty="0">
                <a:solidFill>
                  <a:srgbClr val="121212"/>
                </a:solidFill>
                <a:effectLst/>
                <a:latin typeface="Times New Roman" panose="02020603050405020304" pitchFamily="18" charset="0"/>
                <a:cs typeface="Times New Roman" panose="02020603050405020304" pitchFamily="18" charset="0"/>
              </a:rPr>
              <a:t>The Induced current in the setup above is giving by the equation:</a:t>
            </a:r>
          </a:p>
          <a:p>
            <a:pPr algn="just"/>
            <a:r>
              <a:rPr lang="en-US" sz="1800" b="0" i="0" dirty="0">
                <a:solidFill>
                  <a:srgbClr val="121212"/>
                </a:solidFill>
                <a:effectLst/>
                <a:latin typeface="Times New Roman" panose="02020603050405020304" pitchFamily="18" charset="0"/>
                <a:cs typeface="Times New Roman" panose="02020603050405020304" pitchFamily="18" charset="0"/>
              </a:rPr>
              <a:t>I = V/R</a:t>
            </a:r>
          </a:p>
          <a:p>
            <a:pPr algn="just"/>
            <a:r>
              <a:rPr lang="en-US" sz="1800" b="0" i="0" dirty="0">
                <a:solidFill>
                  <a:srgbClr val="121212"/>
                </a:solidFill>
                <a:effectLst/>
                <a:latin typeface="Times New Roman" panose="02020603050405020304" pitchFamily="18" charset="0"/>
                <a:cs typeface="Times New Roman" panose="02020603050405020304" pitchFamily="18" charset="0"/>
              </a:rPr>
              <a:t>Where V= </a:t>
            </a:r>
            <a:r>
              <a:rPr lang="en-US" sz="1800" b="0" i="0" dirty="0" err="1">
                <a:solidFill>
                  <a:srgbClr val="121212"/>
                </a:solidFill>
                <a:effectLst/>
                <a:latin typeface="Times New Roman" panose="02020603050405020304" pitchFamily="18" charset="0"/>
                <a:cs typeface="Times New Roman" panose="02020603050405020304" pitchFamily="18" charset="0"/>
              </a:rPr>
              <a:t>NABwsin</a:t>
            </a:r>
            <a:r>
              <a:rPr lang="en-US" sz="1800" b="0" i="0" dirty="0">
                <a:solidFill>
                  <a:srgbClr val="121212"/>
                </a:solidFill>
                <a:effectLst/>
                <a:latin typeface="Times New Roman" panose="02020603050405020304" pitchFamily="18" charset="0"/>
                <a:cs typeface="Times New Roman" panose="02020603050405020304" pitchFamily="18" charset="0"/>
              </a:rPr>
              <a:t>(</a:t>
            </a:r>
            <a:r>
              <a:rPr lang="en-US" sz="1800" b="0" i="0" dirty="0" err="1">
                <a:solidFill>
                  <a:srgbClr val="121212"/>
                </a:solidFill>
                <a:effectLst/>
                <a:latin typeface="Times New Roman" panose="02020603050405020304" pitchFamily="18" charset="0"/>
                <a:cs typeface="Times New Roman" panose="02020603050405020304" pitchFamily="18" charset="0"/>
              </a:rPr>
              <a:t>wt</a:t>
            </a:r>
            <a:r>
              <a:rPr lang="en-US" sz="1800" b="0" i="0" dirty="0">
                <a:solidFill>
                  <a:srgbClr val="121212"/>
                </a:solidFill>
                <a:effectLst/>
                <a:latin typeface="Times New Roman" panose="02020603050405020304" pitchFamily="18" charset="0"/>
                <a:cs typeface="Times New Roman" panose="02020603050405020304" pitchFamily="18" charset="0"/>
              </a:rPr>
              <a:t>)</a:t>
            </a:r>
          </a:p>
          <a:p>
            <a:pPr algn="just"/>
            <a:r>
              <a:rPr lang="en-US" sz="1800" b="0" i="0" dirty="0">
                <a:solidFill>
                  <a:srgbClr val="121212"/>
                </a:solidFill>
                <a:effectLst/>
                <a:latin typeface="Times New Roman" panose="02020603050405020304" pitchFamily="18" charset="0"/>
                <a:cs typeface="Times New Roman" panose="02020603050405020304" pitchFamily="18" charset="0"/>
              </a:rPr>
              <a:t>Where N = Speed</a:t>
            </a:r>
          </a:p>
          <a:p>
            <a:pPr algn="just"/>
            <a:r>
              <a:rPr lang="en-US" sz="1800" b="0" i="0" dirty="0">
                <a:solidFill>
                  <a:srgbClr val="121212"/>
                </a:solidFill>
                <a:effectLst/>
                <a:latin typeface="Times New Roman" panose="02020603050405020304" pitchFamily="18" charset="0"/>
                <a:cs typeface="Times New Roman" panose="02020603050405020304" pitchFamily="18" charset="0"/>
              </a:rPr>
              <a:t>             A = Area</a:t>
            </a:r>
          </a:p>
          <a:p>
            <a:pPr algn="just"/>
            <a:r>
              <a:rPr lang="en-US" sz="1800" b="0" i="0" dirty="0">
                <a:solidFill>
                  <a:srgbClr val="121212"/>
                </a:solidFill>
                <a:effectLst/>
                <a:latin typeface="Times New Roman" panose="02020603050405020304" pitchFamily="18" charset="0"/>
                <a:cs typeface="Times New Roman" panose="02020603050405020304" pitchFamily="18" charset="0"/>
              </a:rPr>
              <a:t>             B = Magnetic field</a:t>
            </a:r>
          </a:p>
          <a:p>
            <a:pPr algn="just"/>
            <a:r>
              <a:rPr lang="en-US" sz="1800" b="0" i="0" dirty="0">
                <a:solidFill>
                  <a:srgbClr val="121212"/>
                </a:solidFill>
                <a:effectLst/>
                <a:latin typeface="Times New Roman" panose="02020603050405020304" pitchFamily="18" charset="0"/>
                <a:cs typeface="Times New Roman" panose="02020603050405020304" pitchFamily="18" charset="0"/>
              </a:rPr>
              <a:t>             w = Angular frequency.</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431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BD4B-269B-6A1E-E7FB-CF23CB57476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3440A86-C4EC-D67F-11E9-A6589D810FAF}"/>
              </a:ext>
            </a:extLst>
          </p:cNvPr>
          <p:cNvPicPr>
            <a:picLocks noGrp="1" noChangeAspect="1"/>
          </p:cNvPicPr>
          <p:nvPr>
            <p:ph idx="1"/>
          </p:nvPr>
        </p:nvPicPr>
        <p:blipFill>
          <a:blip r:embed="rId2"/>
          <a:stretch>
            <a:fillRect/>
          </a:stretch>
        </p:blipFill>
        <p:spPr>
          <a:xfrm>
            <a:off x="3095763" y="1825625"/>
            <a:ext cx="6000474" cy="4351338"/>
          </a:xfrm>
        </p:spPr>
      </p:pic>
    </p:spTree>
    <p:extLst>
      <p:ext uri="{BB962C8B-B14F-4D97-AF65-F5344CB8AC3E}">
        <p14:creationId xmlns:p14="http://schemas.microsoft.com/office/powerpoint/2010/main" val="24386298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A063-2D98-FBB7-D5A7-EC0B545AC76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98BF6E4-0D5C-6410-E7BA-E930790973C4}"/>
              </a:ext>
            </a:extLst>
          </p:cNvPr>
          <p:cNvPicPr>
            <a:picLocks noGrp="1" noChangeAspect="1"/>
          </p:cNvPicPr>
          <p:nvPr>
            <p:ph idx="1"/>
          </p:nvPr>
        </p:nvPicPr>
        <p:blipFill>
          <a:blip r:embed="rId2"/>
          <a:stretch>
            <a:fillRect/>
          </a:stretch>
        </p:blipFill>
        <p:spPr>
          <a:xfrm>
            <a:off x="3053335" y="1825625"/>
            <a:ext cx="6085329" cy="4351338"/>
          </a:xfrm>
        </p:spPr>
      </p:pic>
    </p:spTree>
    <p:extLst>
      <p:ext uri="{BB962C8B-B14F-4D97-AF65-F5344CB8AC3E}">
        <p14:creationId xmlns:p14="http://schemas.microsoft.com/office/powerpoint/2010/main" val="31209560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D82E-FFCA-E540-3CA7-566FB1FB52C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57A3F0-658F-D01F-644F-B69FD1AF1F35}"/>
              </a:ext>
            </a:extLst>
          </p:cNvPr>
          <p:cNvPicPr>
            <a:picLocks noGrp="1" noChangeAspect="1"/>
          </p:cNvPicPr>
          <p:nvPr>
            <p:ph idx="1"/>
          </p:nvPr>
        </p:nvPicPr>
        <p:blipFill>
          <a:blip r:embed="rId2"/>
          <a:stretch>
            <a:fillRect/>
          </a:stretch>
        </p:blipFill>
        <p:spPr>
          <a:xfrm>
            <a:off x="2971260" y="1825625"/>
            <a:ext cx="6249480" cy="4351338"/>
          </a:xfrm>
        </p:spPr>
      </p:pic>
    </p:spTree>
    <p:extLst>
      <p:ext uri="{BB962C8B-B14F-4D97-AF65-F5344CB8AC3E}">
        <p14:creationId xmlns:p14="http://schemas.microsoft.com/office/powerpoint/2010/main" val="33936569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A20A-7CAC-5668-5067-65B4F590082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FA89CB8-DA3D-B827-7BB9-DB177C8C5F82}"/>
              </a:ext>
            </a:extLst>
          </p:cNvPr>
          <p:cNvPicPr>
            <a:picLocks noGrp="1" noChangeAspect="1"/>
          </p:cNvPicPr>
          <p:nvPr>
            <p:ph idx="1"/>
          </p:nvPr>
        </p:nvPicPr>
        <p:blipFill>
          <a:blip r:embed="rId2"/>
          <a:stretch>
            <a:fillRect/>
          </a:stretch>
        </p:blipFill>
        <p:spPr>
          <a:xfrm>
            <a:off x="3233787" y="1825625"/>
            <a:ext cx="5724426" cy="4351338"/>
          </a:xfrm>
        </p:spPr>
      </p:pic>
    </p:spTree>
    <p:extLst>
      <p:ext uri="{BB962C8B-B14F-4D97-AF65-F5344CB8AC3E}">
        <p14:creationId xmlns:p14="http://schemas.microsoft.com/office/powerpoint/2010/main" val="26244864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AE489-3851-1AC4-40D7-AE2FBDD51E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C7973D-758E-CF15-BB95-B469567F27C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185484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A2B0-8694-92F7-C368-44BA3CBC50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F4AA4B-9957-4067-BA1D-F7DC3B1302A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161637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AF2C-FCA5-37BF-BB20-45653F5D7F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553E11-75BD-A7F9-5493-4419EBDE6FC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12835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529B-E59C-6410-1F0B-458503FDE7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E57084-EEE1-A40F-C2C5-8470B2B29328}"/>
              </a:ext>
            </a:extLst>
          </p:cNvPr>
          <p:cNvSpPr>
            <a:spLocks noGrp="1"/>
          </p:cNvSpPr>
          <p:nvPr>
            <p:ph idx="1"/>
          </p:nvPr>
        </p:nvSpPr>
        <p:spPr/>
        <p:txBody>
          <a:bodyPr>
            <a:normAutofit/>
          </a:bodyPr>
          <a:lstStyle/>
          <a:p>
            <a:r>
              <a:rPr lang="en-US" sz="2000" b="0" i="0" dirty="0">
                <a:solidFill>
                  <a:srgbClr val="121212"/>
                </a:solidFill>
                <a:effectLst/>
                <a:latin typeface="Times New Roman" panose="02020603050405020304" pitchFamily="18" charset="0"/>
                <a:cs typeface="Times New Roman" panose="02020603050405020304" pitchFamily="18" charset="0"/>
              </a:rPr>
              <a:t>Real AC generators are obviously more complex than this but they work based on the same principles and laws of electromagnetic induction as described above. </a:t>
            </a:r>
          </a:p>
          <a:p>
            <a:r>
              <a:rPr lang="en-US" sz="2000" b="0" i="0" dirty="0">
                <a:solidFill>
                  <a:srgbClr val="121212"/>
                </a:solidFill>
                <a:effectLst/>
                <a:latin typeface="Times New Roman" panose="02020603050405020304" pitchFamily="18" charset="0"/>
                <a:cs typeface="Times New Roman" panose="02020603050405020304" pitchFamily="18" charset="0"/>
              </a:rPr>
              <a:t>Alternating current is also generated using certain kind of transducers and oscillator circuits as found in inverters.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2732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3F52-4C9A-E91D-104E-2F78D32C3B97}"/>
              </a:ext>
            </a:extLst>
          </p:cNvPr>
          <p:cNvSpPr>
            <a:spLocks noGrp="1"/>
          </p:cNvSpPr>
          <p:nvPr>
            <p:ph type="title"/>
          </p:nvPr>
        </p:nvSpPr>
        <p:spPr/>
        <p:txBody>
          <a:bodyPr>
            <a:normAutofit fontScale="90000"/>
          </a:bodyPr>
          <a:lstStyle/>
          <a:p>
            <a:br>
              <a:rPr lang="en-US" sz="4400" b="0" i="0" dirty="0">
                <a:solidFill>
                  <a:srgbClr val="813588"/>
                </a:solidFill>
                <a:effectLst/>
                <a:latin typeface="Times New Roman" panose="02020603050405020304" pitchFamily="18" charset="0"/>
                <a:cs typeface="Times New Roman" panose="02020603050405020304" pitchFamily="18" charset="0"/>
              </a:rPr>
            </a:br>
            <a:r>
              <a:rPr lang="en-US" sz="4400" b="0" i="0" dirty="0">
                <a:solidFill>
                  <a:srgbClr val="813588"/>
                </a:solidFill>
                <a:effectLst/>
                <a:latin typeface="Times New Roman" panose="02020603050405020304" pitchFamily="18" charset="0"/>
                <a:cs typeface="Times New Roman" panose="02020603050405020304" pitchFamily="18" charset="0"/>
              </a:rPr>
              <a:t>Various Terms Used in AC Circuits</a:t>
            </a:r>
            <a:br>
              <a:rPr lang="en-US" sz="4400" b="0" i="0" dirty="0">
                <a:solidFill>
                  <a:srgbClr val="813588"/>
                </a:solidFill>
                <a:effectLst/>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71FA7DD-087D-27A7-64D0-8ACB1554166D}"/>
              </a:ext>
            </a:extLst>
          </p:cNvPr>
          <p:cNvSpPr>
            <a:spLocks noGrp="1"/>
          </p:cNvSpPr>
          <p:nvPr>
            <p:ph idx="1"/>
          </p:nvPr>
        </p:nvSpPr>
        <p:spPr/>
        <p:txBody>
          <a:bodyPr>
            <a:normAutofit/>
          </a:bodyPr>
          <a:lstStyle/>
          <a:p>
            <a:pPr algn="l">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Amplitude</a:t>
            </a:r>
          </a:p>
          <a:p>
            <a:pPr algn="l">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Alternation</a:t>
            </a:r>
          </a:p>
          <a:p>
            <a:pPr algn="l">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Cycle</a:t>
            </a:r>
          </a:p>
          <a:p>
            <a:pPr algn="l">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Instantaneous Value</a:t>
            </a:r>
          </a:p>
          <a:p>
            <a:pPr algn="l">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Frequency</a:t>
            </a:r>
          </a:p>
          <a:p>
            <a:pPr algn="l">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Time Period</a:t>
            </a:r>
          </a:p>
          <a:p>
            <a:pPr algn="l">
              <a:buFont typeface="Arial" panose="020B0604020202020204" pitchFamily="34" charset="0"/>
              <a:buChar char="•"/>
            </a:pPr>
            <a:r>
              <a:rPr lang="en-US" sz="2000" b="0" i="0" dirty="0">
                <a:solidFill>
                  <a:srgbClr val="333333"/>
                </a:solidFill>
                <a:effectLst/>
                <a:latin typeface="Times New Roman" panose="02020603050405020304" pitchFamily="18" charset="0"/>
                <a:cs typeface="Times New Roman" panose="02020603050405020304" pitchFamily="18" charset="0"/>
              </a:rPr>
              <a:t>Wave Form</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82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39F2F6B0-B22A-9BF3-68F8-17455BBBE5F3}"/>
              </a:ext>
            </a:extLst>
          </p:cNvPr>
          <p:cNvSpPr>
            <a:spLocks noGrp="1"/>
          </p:cNvSpPr>
          <p:nvPr>
            <p:ph idx="1"/>
          </p:nvPr>
        </p:nvSpPr>
        <p:spPr>
          <a:xfrm>
            <a:off x="643468" y="972865"/>
            <a:ext cx="6842935" cy="5204098"/>
          </a:xfrm>
        </p:spPr>
        <p:txBody>
          <a:bodyPr>
            <a:normAutofit/>
          </a:bodyPr>
          <a:lstStyle/>
          <a:p>
            <a:pPr algn="just"/>
            <a:r>
              <a:rPr lang="en-US" sz="2000" dirty="0">
                <a:latin typeface="Times New Roman" panose="02020603050405020304" pitchFamily="18" charset="0"/>
                <a:cs typeface="Times New Roman" panose="02020603050405020304" pitchFamily="18" charset="0"/>
              </a:rPr>
              <a:t>The waveform of the alternating voltage with respect to the time and the current flowing through the resistance (R) in the circuit is shown below.</a:t>
            </a:r>
          </a:p>
          <a:p>
            <a:pPr algn="just"/>
            <a:r>
              <a:rPr lang="en-US" sz="2000" dirty="0">
                <a:latin typeface="Times New Roman" panose="02020603050405020304" pitchFamily="18" charset="0"/>
                <a:cs typeface="Times New Roman" panose="02020603050405020304" pitchFamily="18" charset="0"/>
              </a:rPr>
              <a:t>The various terms which are frequently used in an AC circuit are as follow</a:t>
            </a: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1. Amplitude</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maximum positive or negative value attained by an alternating quantity in one complete cycle is called Amplitude or peak value or maximum value. The maximum value of voltage and current is represented by </a:t>
            </a:r>
            <a:r>
              <a:rPr lang="en-US" sz="2000" dirty="0" err="1">
                <a:latin typeface="Times New Roman" panose="02020603050405020304" pitchFamily="18" charset="0"/>
                <a:cs typeface="Times New Roman" panose="02020603050405020304" pitchFamily="18" charset="0"/>
              </a:rPr>
              <a:t>E</a:t>
            </a:r>
            <a:r>
              <a:rPr lang="en-US" sz="2000" baseline="-25000" dirty="0" err="1">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or </a:t>
            </a:r>
            <a:r>
              <a:rPr lang="en-US" sz="2000" dirty="0" err="1">
                <a:latin typeface="Times New Roman" panose="02020603050405020304" pitchFamily="18" charset="0"/>
                <a:cs typeface="Times New Roman" panose="02020603050405020304" pitchFamily="18" charset="0"/>
              </a:rPr>
              <a:t>V</a:t>
            </a:r>
            <a:r>
              <a:rPr lang="en-US" sz="2000" baseline="-25000" dirty="0" err="1">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I</a:t>
            </a:r>
            <a:r>
              <a:rPr lang="en-US" sz="2000" baseline="-25000" dirty="0" err="1">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respectively.</a:t>
            </a: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2.Alternation</a:t>
            </a:r>
          </a:p>
          <a:p>
            <a:pPr algn="just"/>
            <a:r>
              <a:rPr lang="en-US" sz="2000" dirty="0">
                <a:latin typeface="Times New Roman" panose="02020603050405020304" pitchFamily="18" charset="0"/>
                <a:cs typeface="Times New Roman" panose="02020603050405020304" pitchFamily="18" charset="0"/>
              </a:rPr>
              <a:t>One-half cycle is termed as alternation. An alternation span is of 180 degrees electrical.</a:t>
            </a:r>
          </a:p>
          <a:p>
            <a:pPr algn="just"/>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AC-CIRCUIT-WAVEFORM">
            <a:extLst>
              <a:ext uri="{FF2B5EF4-FFF2-40B4-BE49-F238E27FC236}">
                <a16:creationId xmlns:a16="http://schemas.microsoft.com/office/drawing/2014/main" id="{2CCEB6F9-8E0D-CD9D-A400-2966409134FB}"/>
              </a:ext>
            </a:extLst>
          </p:cNvPr>
          <p:cNvPicPr>
            <a:picLocks noChangeAspect="1" noChangeArrowheads="1"/>
          </p:cNvPicPr>
          <p:nvPr/>
        </p:nvPicPr>
        <p:blipFill>
          <a:blip r:embed="rId2"/>
          <a:srcRect r="7937" b="5882"/>
          <a:stretch>
            <a:fillRect/>
          </a:stretch>
        </p:blipFill>
        <p:spPr bwMode="auto">
          <a:xfrm>
            <a:off x="8132318" y="1782981"/>
            <a:ext cx="3416214" cy="3785874"/>
          </a:xfrm>
          <a:prstGeom prst="rect">
            <a:avLst/>
          </a:prstGeom>
          <a:noFill/>
        </p:spPr>
      </p:pic>
    </p:spTree>
    <p:extLst>
      <p:ext uri="{BB962C8B-B14F-4D97-AF65-F5344CB8AC3E}">
        <p14:creationId xmlns:p14="http://schemas.microsoft.com/office/powerpoint/2010/main" val="1112215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07A86014-1D78-0D88-88F8-6CF8931DD716}"/>
              </a:ext>
            </a:extLst>
          </p:cNvPr>
          <p:cNvSpPr>
            <a:spLocks noGrp="1"/>
          </p:cNvSpPr>
          <p:nvPr>
            <p:ph idx="1"/>
          </p:nvPr>
        </p:nvSpPr>
        <p:spPr>
          <a:xfrm>
            <a:off x="643468" y="639097"/>
            <a:ext cx="6842935" cy="5810864"/>
          </a:xfrm>
        </p:spPr>
        <p:txBody>
          <a:bodyPr>
            <a:noAutofit/>
          </a:bodyPr>
          <a:lstStyle/>
          <a:p>
            <a:r>
              <a:rPr lang="en-US" sz="1800" b="1" dirty="0">
                <a:latin typeface="Times New Roman" panose="02020603050405020304" pitchFamily="18" charset="0"/>
                <a:cs typeface="Times New Roman" panose="02020603050405020304" pitchFamily="18" charset="0"/>
              </a:rPr>
              <a:t>Cycle</a:t>
            </a:r>
          </a:p>
          <a:p>
            <a:r>
              <a:rPr lang="en-US" sz="1800" dirty="0">
                <a:latin typeface="Times New Roman" panose="02020603050405020304" pitchFamily="18" charset="0"/>
                <a:cs typeface="Times New Roman" panose="02020603050405020304" pitchFamily="18" charset="0"/>
              </a:rPr>
              <a:t>When one set of positive and negative values completes by an alternating quantity or it goes through 360 degrees electrical, it is said to have one complete Cycle.</a:t>
            </a:r>
          </a:p>
          <a:p>
            <a:r>
              <a:rPr lang="en-US" sz="1800" b="1" dirty="0">
                <a:latin typeface="Times New Roman" panose="02020603050405020304" pitchFamily="18" charset="0"/>
                <a:cs typeface="Times New Roman" panose="02020603050405020304" pitchFamily="18" charset="0"/>
              </a:rPr>
              <a:t>Instantaneous Value</a:t>
            </a:r>
          </a:p>
          <a:p>
            <a:r>
              <a:rPr lang="en-US" sz="1800" dirty="0">
                <a:latin typeface="Times New Roman" panose="02020603050405020304" pitchFamily="18" charset="0"/>
                <a:cs typeface="Times New Roman" panose="02020603050405020304" pitchFamily="18" charset="0"/>
              </a:rPr>
              <a:t>The value of voltage or current at any instant of time is called an instantaneous value. It is denoted by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or e).</a:t>
            </a:r>
          </a:p>
          <a:p>
            <a:r>
              <a:rPr lang="en-US" sz="1800" b="1" dirty="0">
                <a:latin typeface="Times New Roman" panose="02020603050405020304" pitchFamily="18" charset="0"/>
                <a:cs typeface="Times New Roman" panose="02020603050405020304" pitchFamily="18" charset="0"/>
              </a:rPr>
              <a:t>Frequency</a:t>
            </a:r>
          </a:p>
          <a:p>
            <a:r>
              <a:rPr lang="en-US" sz="1800" dirty="0">
                <a:latin typeface="Times New Roman" panose="02020603050405020304" pitchFamily="18" charset="0"/>
                <a:cs typeface="Times New Roman" panose="02020603050405020304" pitchFamily="18" charset="0"/>
              </a:rPr>
              <a:t>The number of cycles made per second by an alternating quantity is called frequency. It is measured in cycle per second (c/s) or hertz (Hz) and is denoted by (f).</a:t>
            </a:r>
          </a:p>
          <a:p>
            <a:r>
              <a:rPr lang="en-US" sz="1800" b="1" dirty="0">
                <a:latin typeface="Times New Roman" panose="02020603050405020304" pitchFamily="18" charset="0"/>
                <a:cs typeface="Times New Roman" panose="02020603050405020304" pitchFamily="18" charset="0"/>
              </a:rPr>
              <a:t>Time Period</a:t>
            </a:r>
          </a:p>
          <a:p>
            <a:r>
              <a:rPr lang="en-US" sz="1800" dirty="0">
                <a:latin typeface="Times New Roman" panose="02020603050405020304" pitchFamily="18" charset="0"/>
                <a:cs typeface="Times New Roman" panose="02020603050405020304" pitchFamily="18" charset="0"/>
              </a:rPr>
              <a:t>The time taken in seconds by a voltage or a current to complete one cycle is called Time Period. It is denoted by (T).</a:t>
            </a:r>
          </a:p>
          <a:p>
            <a:r>
              <a:rPr lang="en-US" sz="1800" b="1" dirty="0">
                <a:latin typeface="Times New Roman" panose="02020603050405020304" pitchFamily="18" charset="0"/>
                <a:cs typeface="Times New Roman" panose="02020603050405020304" pitchFamily="18" charset="0"/>
              </a:rPr>
              <a:t>Wave Form</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shape obtained by plotting the instantaneous values of an alternating quantity such as voltage and current along the y-axis and the time (t) or angle (θ=</a:t>
            </a:r>
            <a:r>
              <a:rPr lang="en-US" sz="1800" dirty="0" err="1">
                <a:latin typeface="Times New Roman" panose="02020603050405020304" pitchFamily="18" charset="0"/>
                <a:cs typeface="Times New Roman" panose="02020603050405020304" pitchFamily="18" charset="0"/>
              </a:rPr>
              <a:t>wt</a:t>
            </a:r>
            <a:r>
              <a:rPr lang="en-US" sz="1800" dirty="0">
                <a:latin typeface="Times New Roman" panose="02020603050405020304" pitchFamily="18" charset="0"/>
                <a:cs typeface="Times New Roman" panose="02020603050405020304" pitchFamily="18" charset="0"/>
              </a:rPr>
              <a:t>) along the x-axis is called a waveform.</a:t>
            </a:r>
          </a:p>
          <a:p>
            <a:endParaRPr lang="en-IN" sz="1800" dirty="0">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AC-CIRCUIT-WAVEFORM">
            <a:extLst>
              <a:ext uri="{FF2B5EF4-FFF2-40B4-BE49-F238E27FC236}">
                <a16:creationId xmlns:a16="http://schemas.microsoft.com/office/drawing/2014/main" id="{00AD05C2-0A46-AE72-7431-48EE66BB5C52}"/>
              </a:ext>
            </a:extLst>
          </p:cNvPr>
          <p:cNvPicPr>
            <a:picLocks noChangeAspect="1" noChangeArrowheads="1"/>
          </p:cNvPicPr>
          <p:nvPr/>
        </p:nvPicPr>
        <p:blipFill>
          <a:blip r:embed="rId2"/>
          <a:srcRect r="7937" b="5882"/>
          <a:stretch>
            <a:fillRect/>
          </a:stretch>
        </p:blipFill>
        <p:spPr bwMode="auto">
          <a:xfrm>
            <a:off x="8132318" y="1071716"/>
            <a:ext cx="3416214" cy="4886632"/>
          </a:xfrm>
          <a:prstGeom prst="rect">
            <a:avLst/>
          </a:prstGeom>
          <a:noFill/>
        </p:spPr>
      </p:pic>
    </p:spTree>
    <p:extLst>
      <p:ext uri="{BB962C8B-B14F-4D97-AF65-F5344CB8AC3E}">
        <p14:creationId xmlns:p14="http://schemas.microsoft.com/office/powerpoint/2010/main" val="1740543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055F80B6-CD8A-31E4-3CC5-9F40BA6CD04E}"/>
              </a:ext>
            </a:extLst>
          </p:cNvPr>
          <p:cNvSpPr>
            <a:spLocks noGrp="1"/>
          </p:cNvSpPr>
          <p:nvPr>
            <p:ph idx="1"/>
          </p:nvPr>
        </p:nvSpPr>
        <p:spPr>
          <a:xfrm>
            <a:off x="643468" y="766916"/>
            <a:ext cx="6842935" cy="5410047"/>
          </a:xfrm>
        </p:spPr>
        <p:txBody>
          <a:bodyPr>
            <a:normAutofit/>
          </a:bodyPr>
          <a:lstStyle/>
          <a:p>
            <a:r>
              <a:rPr lang="en-US" sz="2000" b="1" dirty="0">
                <a:latin typeface="Times New Roman" panose="02020603050405020304" pitchFamily="18" charset="0"/>
                <a:cs typeface="Times New Roman" panose="02020603050405020304" pitchFamily="18" charset="0"/>
              </a:rPr>
              <a:t>Peak Value</a:t>
            </a:r>
          </a:p>
          <a:p>
            <a:r>
              <a:rPr lang="en-US" sz="2000" dirty="0">
                <a:latin typeface="Times New Roman" panose="02020603050405020304" pitchFamily="18" charset="0"/>
                <a:cs typeface="Times New Roman" panose="02020603050405020304" pitchFamily="18" charset="0"/>
              </a:rPr>
              <a:t>Definition: The maximum value attained by an alternating quantity during one cycle is called its Peak </a:t>
            </a:r>
            <a:r>
              <a:rPr lang="en-US" sz="2000" b="1" dirty="0">
                <a:latin typeface="Times New Roman" panose="02020603050405020304" pitchFamily="18" charset="0"/>
                <a:cs typeface="Times New Roman" panose="02020603050405020304" pitchFamily="18" charset="0"/>
              </a:rPr>
              <a:t>value</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It is also known as the maximum value or amplitude or crest value. </a:t>
            </a:r>
          </a:p>
          <a:p>
            <a:r>
              <a:rPr lang="en-US" sz="2000" dirty="0">
                <a:latin typeface="Times New Roman" panose="02020603050405020304" pitchFamily="18" charset="0"/>
                <a:cs typeface="Times New Roman" panose="02020603050405020304" pitchFamily="18" charset="0"/>
              </a:rPr>
              <a:t>The sinusoidal alternating quantity obtains its peak value at 90 degrees as shown in the figure here</a:t>
            </a:r>
          </a:p>
          <a:p>
            <a:r>
              <a:rPr lang="en-US" sz="2000" dirty="0">
                <a:latin typeface="Times New Roman" panose="02020603050405020304" pitchFamily="18" charset="0"/>
                <a:cs typeface="Times New Roman" panose="02020603050405020304" pitchFamily="18" charset="0"/>
              </a:rPr>
              <a:t>The peak values of alternating voltage and current is represented by </a:t>
            </a:r>
            <a:r>
              <a:rPr lang="en-US" sz="2000" dirty="0" err="1">
                <a:latin typeface="Times New Roman" panose="02020603050405020304" pitchFamily="18" charset="0"/>
                <a:cs typeface="Times New Roman" panose="02020603050405020304" pitchFamily="18" charset="0"/>
              </a:rPr>
              <a:t>E</a:t>
            </a:r>
            <a:r>
              <a:rPr lang="en-US" sz="2000" baseline="-25000" dirty="0" err="1">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I</a:t>
            </a:r>
            <a:r>
              <a:rPr lang="en-US" sz="2000" baseline="-25000" dirty="0" err="1">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respectively.</a:t>
            </a:r>
          </a:p>
          <a:p>
            <a:endParaRPr lang="en-IN" sz="2000" dirty="0">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peak-value">
            <a:extLst>
              <a:ext uri="{FF2B5EF4-FFF2-40B4-BE49-F238E27FC236}">
                <a16:creationId xmlns:a16="http://schemas.microsoft.com/office/drawing/2014/main" id="{E08E400C-A2F5-03A0-99F9-957276CECDFF}"/>
              </a:ext>
            </a:extLst>
          </p:cNvPr>
          <p:cNvPicPr>
            <a:picLocks noChangeAspect="1" noChangeArrowheads="1"/>
          </p:cNvPicPr>
          <p:nvPr/>
        </p:nvPicPr>
        <p:blipFill>
          <a:blip r:embed="rId2"/>
          <a:srcRect r="5648" b="6891"/>
          <a:stretch>
            <a:fillRect/>
          </a:stretch>
        </p:blipFill>
        <p:spPr bwMode="auto">
          <a:xfrm>
            <a:off x="8132318" y="972864"/>
            <a:ext cx="3416214" cy="4464543"/>
          </a:xfrm>
          <a:prstGeom prst="rect">
            <a:avLst/>
          </a:prstGeom>
          <a:noFill/>
        </p:spPr>
      </p:pic>
    </p:spTree>
    <p:extLst>
      <p:ext uri="{BB962C8B-B14F-4D97-AF65-F5344CB8AC3E}">
        <p14:creationId xmlns:p14="http://schemas.microsoft.com/office/powerpoint/2010/main" val="2678740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D5BA56B2-6FB1-7DCD-7878-6A31EF2AE71A}"/>
              </a:ext>
            </a:extLst>
          </p:cNvPr>
          <p:cNvSpPr>
            <a:spLocks noGrp="1"/>
          </p:cNvSpPr>
          <p:nvPr>
            <p:ph idx="1"/>
          </p:nvPr>
        </p:nvSpPr>
        <p:spPr>
          <a:xfrm>
            <a:off x="643468" y="543147"/>
            <a:ext cx="6842935" cy="6075930"/>
          </a:xfrm>
        </p:spPr>
        <p:txBody>
          <a:bodyPr>
            <a:noAutofit/>
          </a:bodyPr>
          <a:lstStyle/>
          <a:p>
            <a:r>
              <a:rPr lang="en-US" sz="1800" b="1" dirty="0">
                <a:latin typeface="Times New Roman" panose="02020603050405020304" pitchFamily="18" charset="0"/>
                <a:cs typeface="Times New Roman" panose="02020603050405020304" pitchFamily="18" charset="0"/>
              </a:rPr>
              <a:t>Average Value</a:t>
            </a:r>
          </a:p>
          <a:p>
            <a:r>
              <a:rPr lang="en-US" sz="1800" b="1" dirty="0">
                <a:latin typeface="Times New Roman" panose="02020603050405020304" pitchFamily="18" charset="0"/>
                <a:cs typeface="Times New Roman" panose="02020603050405020304" pitchFamily="18" charset="0"/>
              </a:rPr>
              <a:t>Definition:</a:t>
            </a:r>
            <a:r>
              <a:rPr lang="en-US" sz="1800" dirty="0">
                <a:latin typeface="Times New Roman" panose="02020603050405020304" pitchFamily="18" charset="0"/>
                <a:cs typeface="Times New Roman" panose="02020603050405020304" pitchFamily="18" charset="0"/>
              </a:rPr>
              <a:t> The average of all the instantaneous values of an alternating voltage and currents over one complete cycle is called </a:t>
            </a:r>
            <a:r>
              <a:rPr lang="en-US" sz="1800" b="1" dirty="0">
                <a:latin typeface="Times New Roman" panose="02020603050405020304" pitchFamily="18" charset="0"/>
                <a:cs typeface="Times New Roman" panose="02020603050405020304" pitchFamily="18" charset="0"/>
              </a:rPr>
              <a:t>Average Value.</a:t>
            </a:r>
          </a:p>
          <a:p>
            <a:r>
              <a:rPr lang="en-US" sz="1800" dirty="0">
                <a:latin typeface="Times New Roman" panose="02020603050405020304" pitchFamily="18" charset="0"/>
                <a:cs typeface="Times New Roman" panose="02020603050405020304" pitchFamily="18" charset="0"/>
              </a:rPr>
              <a:t>If we consider symmetrical waves like sinusoidal current or voltage waveform, the positive half cycle will be exactly equal to the negative half cycle. Therefore, the average value over a complete cycle will be </a:t>
            </a:r>
            <a:r>
              <a:rPr lang="en-US" sz="1800" b="1" dirty="0">
                <a:latin typeface="Times New Roman" panose="02020603050405020304" pitchFamily="18" charset="0"/>
                <a:cs typeface="Times New Roman" panose="02020603050405020304" pitchFamily="18" charset="0"/>
              </a:rPr>
              <a:t>zero</a:t>
            </a:r>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The work is done by both, positive and negative cycle and hence the average value is determined without considering the signs.</a:t>
            </a:r>
          </a:p>
          <a:p>
            <a:r>
              <a:rPr lang="en-US" sz="1800" dirty="0">
                <a:latin typeface="Times New Roman" panose="02020603050405020304" pitchFamily="18" charset="0"/>
                <a:cs typeface="Times New Roman" panose="02020603050405020304" pitchFamily="18" charset="0"/>
              </a:rPr>
              <a:t>So, the only positive half cycle is considered to determine the average value of alternating quantities of sinusoidal waves. Let us take an example to understand it.</a:t>
            </a:r>
          </a:p>
          <a:p>
            <a:r>
              <a:rPr lang="en-US" sz="1800" dirty="0">
                <a:latin typeface="Times New Roman" panose="02020603050405020304" pitchFamily="18" charset="0"/>
                <a:cs typeface="Times New Roman" panose="02020603050405020304" pitchFamily="18" charset="0"/>
              </a:rPr>
              <a:t>Divide the positive half cycle into (</a:t>
            </a:r>
            <a:r>
              <a:rPr lang="en-US" sz="1800" i="1" dirty="0">
                <a:latin typeface="Times New Roman" panose="02020603050405020304" pitchFamily="18" charset="0"/>
                <a:cs typeface="Times New Roman" panose="02020603050405020304" pitchFamily="18" charset="0"/>
              </a:rPr>
              <a:t>n</a:t>
            </a:r>
            <a:r>
              <a:rPr lang="en-US" sz="1800" dirty="0">
                <a:latin typeface="Times New Roman" panose="02020603050405020304" pitchFamily="18" charset="0"/>
                <a:cs typeface="Times New Roman" panose="02020603050405020304" pitchFamily="18" charset="0"/>
              </a:rPr>
              <a:t>) number of equal parts as shown in the above figure</a:t>
            </a:r>
          </a:p>
          <a:p>
            <a:r>
              <a:rPr lang="en-US" sz="1800" dirty="0">
                <a:latin typeface="Times New Roman" panose="02020603050405020304" pitchFamily="18" charset="0"/>
                <a:cs typeface="Times New Roman" panose="02020603050405020304" pitchFamily="18" charset="0"/>
              </a:rPr>
              <a:t>Let i</a:t>
            </a:r>
            <a:r>
              <a:rPr lang="en-US" sz="1800" baseline="-25000"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i</a:t>
            </a:r>
            <a:r>
              <a:rPr lang="en-US" sz="1800" baseline="-25000"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i</a:t>
            </a:r>
            <a:r>
              <a:rPr lang="en-US" sz="1800" baseline="-25000"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 i</a:t>
            </a:r>
            <a:r>
              <a:rPr lang="en-US" sz="1800" baseline="-25000" dirty="0">
                <a:latin typeface="Times New Roman" panose="02020603050405020304" pitchFamily="18" charset="0"/>
                <a:cs typeface="Times New Roman" panose="02020603050405020304" pitchFamily="18" charset="0"/>
              </a:rPr>
              <a:t>n </a:t>
            </a:r>
            <a:r>
              <a:rPr lang="en-US" sz="1800" dirty="0">
                <a:latin typeface="Times New Roman" panose="02020603050405020304" pitchFamily="18" charset="0"/>
                <a:cs typeface="Times New Roman" panose="02020603050405020304" pitchFamily="18" charset="0"/>
              </a:rPr>
              <a:t>be the mid ordinates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Average value of current </a:t>
            </a:r>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av</a:t>
            </a:r>
            <a:r>
              <a:rPr lang="en-US" sz="1800" dirty="0">
                <a:latin typeface="Times New Roman" panose="02020603050405020304" pitchFamily="18" charset="0"/>
                <a:cs typeface="Times New Roman" panose="02020603050405020304" pitchFamily="18" charset="0"/>
              </a:rPr>
              <a:t> = mean of the mid ordinates</a:t>
            </a:r>
          </a:p>
          <a:p>
            <a:endParaRPr lang="en-IN" sz="1800"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descr="average-value">
            <a:extLst>
              <a:ext uri="{FF2B5EF4-FFF2-40B4-BE49-F238E27FC236}">
                <a16:creationId xmlns:a16="http://schemas.microsoft.com/office/drawing/2014/main" id="{152A8594-B8EB-7821-E1CB-DB77A97F31A7}"/>
              </a:ext>
            </a:extLst>
          </p:cNvPr>
          <p:cNvPicPr>
            <a:picLocks noChangeAspect="1" noChangeArrowheads="1"/>
          </p:cNvPicPr>
          <p:nvPr/>
        </p:nvPicPr>
        <p:blipFill>
          <a:blip r:embed="rId2"/>
          <a:srcRect b="4916"/>
          <a:stretch>
            <a:fillRect/>
          </a:stretch>
        </p:blipFill>
        <p:spPr bwMode="auto">
          <a:xfrm>
            <a:off x="8132318" y="972865"/>
            <a:ext cx="3607398" cy="4257896"/>
          </a:xfrm>
          <a:prstGeom prst="rect">
            <a:avLst/>
          </a:prstGeom>
          <a:noFill/>
        </p:spPr>
      </p:pic>
    </p:spTree>
    <p:extLst>
      <p:ext uri="{BB962C8B-B14F-4D97-AF65-F5344CB8AC3E}">
        <p14:creationId xmlns:p14="http://schemas.microsoft.com/office/powerpoint/2010/main" val="4008286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6840E-5476-91A8-9E3E-6E6C8A518371}"/>
              </a:ext>
            </a:extLst>
          </p:cNvPr>
          <p:cNvPicPr>
            <a:picLocks noGrp="1" noChangeAspect="1"/>
          </p:cNvPicPr>
          <p:nvPr>
            <p:ph idx="1"/>
          </p:nvPr>
        </p:nvPicPr>
        <p:blipFill>
          <a:blip r:embed="rId2"/>
          <a:stretch>
            <a:fillRect/>
          </a:stretch>
        </p:blipFill>
        <p:spPr>
          <a:xfrm>
            <a:off x="668594" y="432619"/>
            <a:ext cx="11080953" cy="3785420"/>
          </a:xfrm>
        </p:spPr>
      </p:pic>
      <p:pic>
        <p:nvPicPr>
          <p:cNvPr id="7" name="Picture 6">
            <a:extLst>
              <a:ext uri="{FF2B5EF4-FFF2-40B4-BE49-F238E27FC236}">
                <a16:creationId xmlns:a16="http://schemas.microsoft.com/office/drawing/2014/main" id="{62D5BB90-3D80-D402-25AC-AAABD4D95277}"/>
              </a:ext>
            </a:extLst>
          </p:cNvPr>
          <p:cNvPicPr>
            <a:picLocks noChangeAspect="1"/>
          </p:cNvPicPr>
          <p:nvPr/>
        </p:nvPicPr>
        <p:blipFill>
          <a:blip r:embed="rId3"/>
          <a:stretch>
            <a:fillRect/>
          </a:stretch>
        </p:blipFill>
        <p:spPr>
          <a:xfrm>
            <a:off x="1052051" y="4724113"/>
            <a:ext cx="10697495" cy="929721"/>
          </a:xfrm>
          <a:prstGeom prst="rect">
            <a:avLst/>
          </a:prstGeom>
        </p:spPr>
      </p:pic>
    </p:spTree>
    <p:extLst>
      <p:ext uri="{BB962C8B-B14F-4D97-AF65-F5344CB8AC3E}">
        <p14:creationId xmlns:p14="http://schemas.microsoft.com/office/powerpoint/2010/main" val="217152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D8AF09-E77C-96A8-E9FF-679726D240B2}"/>
              </a:ext>
            </a:extLst>
          </p:cNvPr>
          <p:cNvPicPr>
            <a:picLocks noChangeAspect="1"/>
          </p:cNvPicPr>
          <p:nvPr/>
        </p:nvPicPr>
        <p:blipFill>
          <a:blip r:embed="rId2"/>
          <a:stretch>
            <a:fillRect/>
          </a:stretch>
        </p:blipFill>
        <p:spPr>
          <a:xfrm>
            <a:off x="609600" y="239246"/>
            <a:ext cx="10225548" cy="5650277"/>
          </a:xfrm>
          <a:prstGeom prst="rect">
            <a:avLst/>
          </a:prstGeom>
        </p:spPr>
      </p:pic>
    </p:spTree>
    <p:extLst>
      <p:ext uri="{BB962C8B-B14F-4D97-AF65-F5344CB8AC3E}">
        <p14:creationId xmlns:p14="http://schemas.microsoft.com/office/powerpoint/2010/main" val="2628479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DAAB38-2848-510C-30EF-482A81CD9217}"/>
              </a:ext>
            </a:extLst>
          </p:cNvPr>
          <p:cNvPicPr>
            <a:picLocks noGrp="1" noChangeAspect="1"/>
          </p:cNvPicPr>
          <p:nvPr>
            <p:ph idx="1"/>
          </p:nvPr>
        </p:nvPicPr>
        <p:blipFill>
          <a:blip r:embed="rId2"/>
          <a:stretch>
            <a:fillRect/>
          </a:stretch>
        </p:blipFill>
        <p:spPr>
          <a:xfrm>
            <a:off x="806245" y="537599"/>
            <a:ext cx="10400071" cy="5283098"/>
          </a:xfrm>
        </p:spPr>
      </p:pic>
    </p:spTree>
    <p:extLst>
      <p:ext uri="{BB962C8B-B14F-4D97-AF65-F5344CB8AC3E}">
        <p14:creationId xmlns:p14="http://schemas.microsoft.com/office/powerpoint/2010/main" val="2853418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E22434-4A47-7937-5EA6-17F2808EA9E9}"/>
              </a:ext>
            </a:extLst>
          </p:cNvPr>
          <p:cNvPicPr>
            <a:picLocks noGrp="1" noChangeAspect="1"/>
          </p:cNvPicPr>
          <p:nvPr>
            <p:ph idx="1"/>
          </p:nvPr>
        </p:nvPicPr>
        <p:blipFill>
          <a:blip r:embed="rId2"/>
          <a:stretch>
            <a:fillRect/>
          </a:stretch>
        </p:blipFill>
        <p:spPr>
          <a:xfrm>
            <a:off x="924232" y="599767"/>
            <a:ext cx="10343536" cy="5830529"/>
          </a:xfrm>
        </p:spPr>
      </p:pic>
    </p:spTree>
    <p:extLst>
      <p:ext uri="{BB962C8B-B14F-4D97-AF65-F5344CB8AC3E}">
        <p14:creationId xmlns:p14="http://schemas.microsoft.com/office/powerpoint/2010/main" val="861122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CB1194-16FA-73EE-AE2A-C33D590FBDC1}"/>
              </a:ext>
            </a:extLst>
          </p:cNvPr>
          <p:cNvPicPr>
            <a:picLocks noGrp="1" noChangeAspect="1"/>
          </p:cNvPicPr>
          <p:nvPr>
            <p:ph idx="1"/>
          </p:nvPr>
        </p:nvPicPr>
        <p:blipFill>
          <a:blip r:embed="rId2"/>
          <a:stretch>
            <a:fillRect/>
          </a:stretch>
        </p:blipFill>
        <p:spPr>
          <a:xfrm>
            <a:off x="838200" y="599768"/>
            <a:ext cx="10390239" cy="5577195"/>
          </a:xfrm>
        </p:spPr>
      </p:pic>
    </p:spTree>
    <p:extLst>
      <p:ext uri="{BB962C8B-B14F-4D97-AF65-F5344CB8AC3E}">
        <p14:creationId xmlns:p14="http://schemas.microsoft.com/office/powerpoint/2010/main" val="304582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84378B-60B2-8615-E5E5-C2BDA50C1BCC}"/>
              </a:ext>
            </a:extLst>
          </p:cNvPr>
          <p:cNvPicPr>
            <a:picLocks noGrp="1" noChangeAspect="1"/>
          </p:cNvPicPr>
          <p:nvPr>
            <p:ph idx="1"/>
          </p:nvPr>
        </p:nvPicPr>
        <p:blipFill>
          <a:blip r:embed="rId2"/>
          <a:stretch>
            <a:fillRect/>
          </a:stretch>
        </p:blipFill>
        <p:spPr>
          <a:xfrm>
            <a:off x="838200" y="432619"/>
            <a:ext cx="10203426" cy="5744344"/>
          </a:xfrm>
        </p:spPr>
      </p:pic>
    </p:spTree>
    <p:extLst>
      <p:ext uri="{BB962C8B-B14F-4D97-AF65-F5344CB8AC3E}">
        <p14:creationId xmlns:p14="http://schemas.microsoft.com/office/powerpoint/2010/main" val="378157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ABE82C-8273-F862-23C7-73DAF567284A}"/>
              </a:ext>
            </a:extLst>
          </p:cNvPr>
          <p:cNvPicPr>
            <a:picLocks noGrp="1" noChangeAspect="1"/>
          </p:cNvPicPr>
          <p:nvPr>
            <p:ph idx="1"/>
          </p:nvPr>
        </p:nvPicPr>
        <p:blipFill>
          <a:blip r:embed="rId2"/>
          <a:stretch>
            <a:fillRect/>
          </a:stretch>
        </p:blipFill>
        <p:spPr>
          <a:xfrm>
            <a:off x="471948" y="734243"/>
            <a:ext cx="10825317" cy="5548569"/>
          </a:xfrm>
        </p:spPr>
      </p:pic>
    </p:spTree>
    <p:extLst>
      <p:ext uri="{BB962C8B-B14F-4D97-AF65-F5344CB8AC3E}">
        <p14:creationId xmlns:p14="http://schemas.microsoft.com/office/powerpoint/2010/main" val="238574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6E41E7-C11C-2705-8C02-625DEC3693A9}"/>
              </a:ext>
            </a:extLst>
          </p:cNvPr>
          <p:cNvPicPr>
            <a:picLocks noGrp="1" noChangeAspect="1"/>
          </p:cNvPicPr>
          <p:nvPr>
            <p:ph idx="1"/>
          </p:nvPr>
        </p:nvPicPr>
        <p:blipFill>
          <a:blip r:embed="rId2"/>
          <a:stretch>
            <a:fillRect/>
          </a:stretch>
        </p:blipFill>
        <p:spPr>
          <a:xfrm>
            <a:off x="1189703" y="969977"/>
            <a:ext cx="9891251" cy="4044476"/>
          </a:xfrm>
        </p:spPr>
      </p:pic>
    </p:spTree>
    <p:extLst>
      <p:ext uri="{BB962C8B-B14F-4D97-AF65-F5344CB8AC3E}">
        <p14:creationId xmlns:p14="http://schemas.microsoft.com/office/powerpoint/2010/main" val="3162184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C6D771-95F4-B39C-B203-AEEE39081966}"/>
              </a:ext>
            </a:extLst>
          </p:cNvPr>
          <p:cNvPicPr>
            <a:picLocks noGrp="1" noChangeAspect="1"/>
          </p:cNvPicPr>
          <p:nvPr>
            <p:ph idx="1"/>
          </p:nvPr>
        </p:nvPicPr>
        <p:blipFill>
          <a:blip r:embed="rId2"/>
          <a:stretch>
            <a:fillRect/>
          </a:stretch>
        </p:blipFill>
        <p:spPr>
          <a:xfrm>
            <a:off x="963561" y="891560"/>
            <a:ext cx="10058400" cy="5194607"/>
          </a:xfrm>
        </p:spPr>
      </p:pic>
    </p:spTree>
    <p:extLst>
      <p:ext uri="{BB962C8B-B14F-4D97-AF65-F5344CB8AC3E}">
        <p14:creationId xmlns:p14="http://schemas.microsoft.com/office/powerpoint/2010/main" val="2979902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EF6971-082B-CC36-F3CB-DA50F6B11593}"/>
              </a:ext>
            </a:extLst>
          </p:cNvPr>
          <p:cNvPicPr>
            <a:picLocks noGrp="1" noChangeAspect="1"/>
          </p:cNvPicPr>
          <p:nvPr>
            <p:ph idx="1"/>
          </p:nvPr>
        </p:nvPicPr>
        <p:blipFill>
          <a:blip r:embed="rId2"/>
          <a:stretch>
            <a:fillRect/>
          </a:stretch>
        </p:blipFill>
        <p:spPr>
          <a:xfrm>
            <a:off x="1022556" y="747252"/>
            <a:ext cx="9724102" cy="5515897"/>
          </a:xfrm>
        </p:spPr>
      </p:pic>
    </p:spTree>
    <p:extLst>
      <p:ext uri="{BB962C8B-B14F-4D97-AF65-F5344CB8AC3E}">
        <p14:creationId xmlns:p14="http://schemas.microsoft.com/office/powerpoint/2010/main" val="397649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FB2F64-F84D-0664-887D-B656C28F2D2B}"/>
              </a:ext>
            </a:extLst>
          </p:cNvPr>
          <p:cNvPicPr>
            <a:picLocks noGrp="1" noChangeAspect="1"/>
          </p:cNvPicPr>
          <p:nvPr>
            <p:ph idx="1"/>
          </p:nvPr>
        </p:nvPicPr>
        <p:blipFill>
          <a:blip r:embed="rId2"/>
          <a:stretch>
            <a:fillRect/>
          </a:stretch>
        </p:blipFill>
        <p:spPr>
          <a:xfrm>
            <a:off x="983226" y="1214557"/>
            <a:ext cx="9901084" cy="4252178"/>
          </a:xfrm>
        </p:spPr>
      </p:pic>
    </p:spTree>
    <p:extLst>
      <p:ext uri="{BB962C8B-B14F-4D97-AF65-F5344CB8AC3E}">
        <p14:creationId xmlns:p14="http://schemas.microsoft.com/office/powerpoint/2010/main" val="2683850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CEBFD1-652B-C5C5-6098-9E8D2806BA65}"/>
              </a:ext>
            </a:extLst>
          </p:cNvPr>
          <p:cNvPicPr>
            <a:picLocks noGrp="1" noChangeAspect="1"/>
          </p:cNvPicPr>
          <p:nvPr>
            <p:ph idx="1"/>
          </p:nvPr>
        </p:nvPicPr>
        <p:blipFill>
          <a:blip r:embed="rId2"/>
          <a:stretch>
            <a:fillRect/>
          </a:stretch>
        </p:blipFill>
        <p:spPr>
          <a:xfrm>
            <a:off x="1037303" y="239966"/>
            <a:ext cx="10117393" cy="1942795"/>
          </a:xfrm>
        </p:spPr>
      </p:pic>
      <p:pic>
        <p:nvPicPr>
          <p:cNvPr id="7" name="Picture 6">
            <a:extLst>
              <a:ext uri="{FF2B5EF4-FFF2-40B4-BE49-F238E27FC236}">
                <a16:creationId xmlns:a16="http://schemas.microsoft.com/office/drawing/2014/main" id="{0A7D32E4-59F8-DA10-46C9-CD451364FAE1}"/>
              </a:ext>
            </a:extLst>
          </p:cNvPr>
          <p:cNvPicPr>
            <a:picLocks noChangeAspect="1"/>
          </p:cNvPicPr>
          <p:nvPr/>
        </p:nvPicPr>
        <p:blipFill>
          <a:blip r:embed="rId3"/>
          <a:stretch>
            <a:fillRect/>
          </a:stretch>
        </p:blipFill>
        <p:spPr>
          <a:xfrm>
            <a:off x="934067" y="2556387"/>
            <a:ext cx="9507792" cy="3884666"/>
          </a:xfrm>
          <a:prstGeom prst="rect">
            <a:avLst/>
          </a:prstGeom>
        </p:spPr>
      </p:pic>
    </p:spTree>
    <p:extLst>
      <p:ext uri="{BB962C8B-B14F-4D97-AF65-F5344CB8AC3E}">
        <p14:creationId xmlns:p14="http://schemas.microsoft.com/office/powerpoint/2010/main" val="3870974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96F13A-5262-5164-1A73-406432ECB391}"/>
              </a:ext>
            </a:extLst>
          </p:cNvPr>
          <p:cNvPicPr>
            <a:picLocks noGrp="1" noChangeAspect="1"/>
          </p:cNvPicPr>
          <p:nvPr>
            <p:ph idx="1"/>
          </p:nvPr>
        </p:nvPicPr>
        <p:blipFill>
          <a:blip r:embed="rId2"/>
          <a:stretch>
            <a:fillRect/>
          </a:stretch>
        </p:blipFill>
        <p:spPr>
          <a:xfrm>
            <a:off x="963561" y="350786"/>
            <a:ext cx="9930581" cy="3837756"/>
          </a:xfrm>
        </p:spPr>
      </p:pic>
    </p:spTree>
    <p:extLst>
      <p:ext uri="{BB962C8B-B14F-4D97-AF65-F5344CB8AC3E}">
        <p14:creationId xmlns:p14="http://schemas.microsoft.com/office/powerpoint/2010/main" val="31683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603857F-CAB0-05D2-5A8D-F71A85A43C0B}"/>
              </a:ext>
            </a:extLst>
          </p:cNvPr>
          <p:cNvPicPr>
            <a:picLocks noGrp="1" noChangeAspect="1"/>
          </p:cNvPicPr>
          <p:nvPr>
            <p:ph idx="1"/>
          </p:nvPr>
        </p:nvPicPr>
        <p:blipFill>
          <a:blip r:embed="rId2"/>
          <a:stretch>
            <a:fillRect/>
          </a:stretch>
        </p:blipFill>
        <p:spPr>
          <a:xfrm>
            <a:off x="1120876" y="667760"/>
            <a:ext cx="10186219" cy="4061556"/>
          </a:xfrm>
          <a:prstGeom prst="rect">
            <a:avLst/>
          </a:prstGeom>
        </p:spPr>
      </p:pic>
    </p:spTree>
    <p:extLst>
      <p:ext uri="{BB962C8B-B14F-4D97-AF65-F5344CB8AC3E}">
        <p14:creationId xmlns:p14="http://schemas.microsoft.com/office/powerpoint/2010/main" val="3491182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8E9374D2-3F92-EE3B-945C-3F9D94FA48B0}"/>
              </a:ext>
            </a:extLst>
          </p:cNvPr>
          <p:cNvSpPr>
            <a:spLocks noGrp="1"/>
          </p:cNvSpPr>
          <p:nvPr>
            <p:ph idx="1"/>
          </p:nvPr>
        </p:nvSpPr>
        <p:spPr>
          <a:xfrm>
            <a:off x="643468" y="238923"/>
            <a:ext cx="6842935" cy="5938040"/>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(OR)</a:t>
            </a:r>
          </a:p>
          <a:p>
            <a:pPr marL="0" indent="0">
              <a:buNone/>
            </a:pPr>
            <a:r>
              <a:rPr lang="en-US" sz="1800" b="1" dirty="0">
                <a:latin typeface="Times New Roman" panose="02020603050405020304" pitchFamily="18" charset="0"/>
                <a:cs typeface="Times New Roman" panose="02020603050405020304" pitchFamily="18" charset="0"/>
              </a:rPr>
              <a:t>R.M.S Value</a:t>
            </a: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Definition:</a:t>
            </a:r>
            <a:r>
              <a:rPr lang="en-US" sz="1800" dirty="0">
                <a:latin typeface="Times New Roman" panose="02020603050405020304" pitchFamily="18" charset="0"/>
                <a:cs typeface="Times New Roman" panose="02020603050405020304" pitchFamily="18" charset="0"/>
              </a:rPr>
              <a:t> That steady current which, when flows through a resistor of known resistance for a given period of time than as a result the same quantity of heat is produced by the alternating current when flows through the same resistor for the same period of time is called </a:t>
            </a:r>
            <a:r>
              <a:rPr lang="en-US" sz="1800" b="1" dirty="0">
                <a:latin typeface="Times New Roman" panose="02020603050405020304" pitchFamily="18" charset="0"/>
                <a:cs typeface="Times New Roman" panose="02020603050405020304" pitchFamily="18" charset="0"/>
              </a:rPr>
              <a:t>R.M.S</a:t>
            </a:r>
            <a:r>
              <a:rPr lang="en-US" sz="1800" dirty="0">
                <a:latin typeface="Times New Roman" panose="02020603050405020304" pitchFamily="18" charset="0"/>
                <a:cs typeface="Times New Roman" panose="02020603050405020304" pitchFamily="18" charset="0"/>
              </a:rPr>
              <a:t> or effective value of the alternating current.</a:t>
            </a:r>
          </a:p>
          <a:p>
            <a:r>
              <a:rPr lang="en-US" sz="1800" dirty="0">
                <a:latin typeface="Times New Roman" panose="02020603050405020304" pitchFamily="18" charset="0"/>
                <a:cs typeface="Times New Roman" panose="02020603050405020304" pitchFamily="18" charset="0"/>
              </a:rPr>
              <a:t>In other words, the R.M.S value is defined as the square root of means of squares of instantaneous values.</a:t>
            </a:r>
          </a:p>
          <a:p>
            <a:r>
              <a:rPr lang="en-US" sz="1800" dirty="0">
                <a:latin typeface="Times New Roman" panose="02020603050405020304" pitchFamily="18" charset="0"/>
                <a:cs typeface="Times New Roman" panose="02020603050405020304" pitchFamily="18" charset="0"/>
              </a:rPr>
              <a:t>Let I be the alternating current flowing through a resistor R for time t seconds, which produces the same amount of heat as produced by the direct current (</a:t>
            </a:r>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eff</a:t>
            </a: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The base of one alteration is divided into n equal parts so that each interval is of t/n seconds as shown in the figure below.</a:t>
            </a:r>
          </a:p>
          <a:p>
            <a:r>
              <a:rPr lang="en-US" sz="1800" dirty="0">
                <a:latin typeface="Times New Roman" panose="02020603050405020304" pitchFamily="18" charset="0"/>
                <a:cs typeface="Times New Roman" panose="02020603050405020304" pitchFamily="18" charset="0"/>
              </a:rPr>
              <a:t>Let i</a:t>
            </a:r>
            <a:r>
              <a:rPr lang="en-US" sz="1800" baseline="-25000" dirty="0">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i</a:t>
            </a:r>
            <a:r>
              <a:rPr lang="en-US" sz="1800" baseline="-25000"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i</a:t>
            </a:r>
            <a:r>
              <a:rPr lang="en-US" sz="1800" baseline="-25000" dirty="0">
                <a:latin typeface="Times New Roman" panose="02020603050405020304" pitchFamily="18" charset="0"/>
                <a:cs typeface="Times New Roman" panose="02020603050405020304" pitchFamily="18" charset="0"/>
              </a:rPr>
              <a:t>3</a:t>
            </a:r>
            <a:r>
              <a:rPr lang="en-US" sz="1800" dirty="0">
                <a:latin typeface="Times New Roman" panose="02020603050405020304" pitchFamily="18" charset="0"/>
                <a:cs typeface="Times New Roman" panose="02020603050405020304" pitchFamily="18" charset="0"/>
              </a:rPr>
              <a:t>,………..in be the mid ordinates</a:t>
            </a:r>
          </a:p>
          <a:p>
            <a:r>
              <a:rPr lang="en-US" sz="1800" dirty="0">
                <a:latin typeface="Times New Roman" panose="02020603050405020304" pitchFamily="18" charset="0"/>
                <a:cs typeface="Times New Roman" panose="02020603050405020304" pitchFamily="18" charset="0"/>
              </a:rPr>
              <a:t>Then the heat produced in</a:t>
            </a:r>
          </a:p>
          <a:p>
            <a:pPr marL="0" indent="0">
              <a:buNone/>
            </a:pPr>
            <a:br>
              <a:rPr lang="en-US" sz="1800" dirty="0">
                <a:latin typeface="Times New Roman" panose="02020603050405020304" pitchFamily="18" charset="0"/>
                <a:cs typeface="Times New Roman" panose="02020603050405020304" pitchFamily="18" charset="0"/>
                <a:hlinkClick r:id="rId2"/>
              </a:rPr>
            </a:b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https://circuitglobe.com/wp-content/uploads/2015/10/r.m.s-value-figure-compressor.jpg">
            <a:extLst>
              <a:ext uri="{FF2B5EF4-FFF2-40B4-BE49-F238E27FC236}">
                <a16:creationId xmlns:a16="http://schemas.microsoft.com/office/drawing/2014/main" id="{ADBBF895-86BD-8AF5-2670-7BD26619DAAF}"/>
              </a:ext>
            </a:extLst>
          </p:cNvPr>
          <p:cNvPicPr>
            <a:picLocks noChangeAspect="1" noChangeArrowheads="1"/>
          </p:cNvPicPr>
          <p:nvPr/>
        </p:nvPicPr>
        <p:blipFill>
          <a:blip r:embed="rId3"/>
          <a:srcRect b="4122"/>
          <a:stretch>
            <a:fillRect/>
          </a:stretch>
        </p:blipFill>
        <p:spPr bwMode="auto">
          <a:xfrm>
            <a:off x="8132318" y="835743"/>
            <a:ext cx="3416214" cy="4792398"/>
          </a:xfrm>
          <a:prstGeom prst="rect">
            <a:avLst/>
          </a:prstGeom>
          <a:noFill/>
        </p:spPr>
      </p:pic>
    </p:spTree>
    <p:extLst>
      <p:ext uri="{BB962C8B-B14F-4D97-AF65-F5344CB8AC3E}">
        <p14:creationId xmlns:p14="http://schemas.microsoft.com/office/powerpoint/2010/main" val="957666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ircuitglobe.com/wp-content/uploads/2015/10/PEAK-VALUE-EQ2-compressor.jpg">
            <a:extLst>
              <a:ext uri="{FF2B5EF4-FFF2-40B4-BE49-F238E27FC236}">
                <a16:creationId xmlns:a16="http://schemas.microsoft.com/office/drawing/2014/main" id="{B333B435-CAE5-C4AA-C3DC-F9589F698593}"/>
              </a:ext>
            </a:extLst>
          </p:cNvPr>
          <p:cNvPicPr>
            <a:picLocks noGrp="1" noChangeAspect="1" noChangeArrowheads="1"/>
          </p:cNvPicPr>
          <p:nvPr>
            <p:ph idx="1"/>
          </p:nvPr>
        </p:nvPicPr>
        <p:blipFill>
          <a:blip r:embed="rId2"/>
          <a:srcRect/>
          <a:stretch>
            <a:fillRect/>
          </a:stretch>
        </p:blipFill>
        <p:spPr bwMode="auto">
          <a:xfrm>
            <a:off x="953729" y="186812"/>
            <a:ext cx="10048568" cy="3028336"/>
          </a:xfrm>
          <a:prstGeom prst="rect">
            <a:avLst/>
          </a:prstGeom>
          <a:noFill/>
        </p:spPr>
      </p:pic>
      <p:sp>
        <p:nvSpPr>
          <p:cNvPr id="6" name="TextBox 5">
            <a:extLst>
              <a:ext uri="{FF2B5EF4-FFF2-40B4-BE49-F238E27FC236}">
                <a16:creationId xmlns:a16="http://schemas.microsoft.com/office/drawing/2014/main" id="{29F0BB82-4FFD-20E0-6992-E99A2327F8B0}"/>
              </a:ext>
            </a:extLst>
          </p:cNvPr>
          <p:cNvSpPr txBox="1"/>
          <p:nvPr/>
        </p:nvSpPr>
        <p:spPr>
          <a:xfrm>
            <a:off x="1179871" y="2969793"/>
            <a:ext cx="8976852" cy="1477328"/>
          </a:xfrm>
          <a:prstGeom prst="rect">
            <a:avLst/>
          </a:prstGeom>
          <a:noFill/>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Since It is considered as the effective value of this current, then the total heat produced by this current will be</a:t>
            </a:r>
          </a:p>
        </p:txBody>
      </p:sp>
      <p:pic>
        <p:nvPicPr>
          <p:cNvPr id="7" name="Picture 4" descr="PEAK-VALUE-EQ3">
            <a:extLst>
              <a:ext uri="{FF2B5EF4-FFF2-40B4-BE49-F238E27FC236}">
                <a16:creationId xmlns:a16="http://schemas.microsoft.com/office/drawing/2014/main" id="{F5DD05D9-F787-1B04-F93C-A056B100DC5B}"/>
              </a:ext>
            </a:extLst>
          </p:cNvPr>
          <p:cNvPicPr>
            <a:picLocks noChangeAspect="1" noChangeArrowheads="1"/>
          </p:cNvPicPr>
          <p:nvPr/>
        </p:nvPicPr>
        <p:blipFill>
          <a:blip r:embed="rId3"/>
          <a:srcRect/>
          <a:stretch>
            <a:fillRect/>
          </a:stretch>
        </p:blipFill>
        <p:spPr bwMode="auto">
          <a:xfrm>
            <a:off x="3099620" y="5007529"/>
            <a:ext cx="3596148" cy="990600"/>
          </a:xfrm>
          <a:prstGeom prst="rect">
            <a:avLst/>
          </a:prstGeom>
          <a:noFill/>
        </p:spPr>
      </p:pic>
    </p:spTree>
    <p:extLst>
      <p:ext uri="{BB962C8B-B14F-4D97-AF65-F5344CB8AC3E}">
        <p14:creationId xmlns:p14="http://schemas.microsoft.com/office/powerpoint/2010/main" val="247238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C723E-3A89-14A7-956F-1897B6258F1F}"/>
              </a:ext>
            </a:extLst>
          </p:cNvPr>
          <p:cNvSpPr>
            <a:spLocks noGrp="1"/>
          </p:cNvSpPr>
          <p:nvPr>
            <p:ph idx="1"/>
          </p:nvPr>
        </p:nvSpPr>
        <p:spPr>
          <a:xfrm>
            <a:off x="838200" y="344129"/>
            <a:ext cx="10515600" cy="5832834"/>
          </a:xfrm>
        </p:spPr>
        <p:txBody>
          <a:bodyPr>
            <a:normAutofit/>
          </a:bodyPr>
          <a:lstStyle/>
          <a:p>
            <a:r>
              <a:rPr lang="en-US" sz="2000" dirty="0">
                <a:latin typeface="Times New Roman" panose="02020603050405020304" pitchFamily="18" charset="0"/>
                <a:cs typeface="Times New Roman" panose="02020603050405020304" pitchFamily="18" charset="0"/>
              </a:rPr>
              <a:t>Now, equating equation (1) and (2) we will get</a:t>
            </a:r>
          </a:p>
          <a:p>
            <a:endParaRPr lang="en-IN" sz="2000" dirty="0">
              <a:latin typeface="Times New Roman" panose="02020603050405020304" pitchFamily="18" charset="0"/>
              <a:cs typeface="Times New Roman" panose="02020603050405020304" pitchFamily="18" charset="0"/>
            </a:endParaRPr>
          </a:p>
        </p:txBody>
      </p:sp>
      <p:pic>
        <p:nvPicPr>
          <p:cNvPr id="5" name="Picture 2" descr="PEAK-VALUE-EQ4">
            <a:extLst>
              <a:ext uri="{FF2B5EF4-FFF2-40B4-BE49-F238E27FC236}">
                <a16:creationId xmlns:a16="http://schemas.microsoft.com/office/drawing/2014/main" id="{D95FA071-B2BA-CF9E-4031-A38DD06BF9A6}"/>
              </a:ext>
            </a:extLst>
          </p:cNvPr>
          <p:cNvPicPr>
            <a:picLocks noChangeAspect="1" noChangeArrowheads="1"/>
          </p:cNvPicPr>
          <p:nvPr/>
        </p:nvPicPr>
        <p:blipFill>
          <a:blip r:embed="rId2"/>
          <a:srcRect/>
          <a:stretch>
            <a:fillRect/>
          </a:stretch>
        </p:blipFill>
        <p:spPr bwMode="auto">
          <a:xfrm>
            <a:off x="1961536" y="992448"/>
            <a:ext cx="6382136" cy="2045720"/>
          </a:xfrm>
          <a:prstGeom prst="rect">
            <a:avLst/>
          </a:prstGeom>
          <a:noFill/>
        </p:spPr>
      </p:pic>
      <p:sp>
        <p:nvSpPr>
          <p:cNvPr id="7" name="TextBox 6">
            <a:extLst>
              <a:ext uri="{FF2B5EF4-FFF2-40B4-BE49-F238E27FC236}">
                <a16:creationId xmlns:a16="http://schemas.microsoft.com/office/drawing/2014/main" id="{8A6AF1E3-3D88-D1CF-27EF-CD44934E6A48}"/>
              </a:ext>
            </a:extLst>
          </p:cNvPr>
          <p:cNvSpPr txBox="1"/>
          <p:nvPr/>
        </p:nvSpPr>
        <p:spPr>
          <a:xfrm>
            <a:off x="1032387" y="2692794"/>
            <a:ext cx="9566787" cy="3477875"/>
          </a:xfrm>
          <a:prstGeom prst="rect">
            <a:avLst/>
          </a:prstGeom>
          <a:noFill/>
        </p:spPr>
        <p:txBody>
          <a:bodyPr wrap="square">
            <a:spAutoFit/>
          </a:bodyPr>
          <a:lstStyle/>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err="1">
                <a:latin typeface="Times New Roman" panose="02020603050405020304" pitchFamily="18" charset="0"/>
                <a:cs typeface="Times New Roman" panose="02020603050405020304" pitchFamily="18" charset="0"/>
              </a:rPr>
              <a:t>I</a:t>
            </a:r>
            <a:r>
              <a:rPr lang="en-US" sz="2000" baseline="-25000" dirty="0" err="1">
                <a:latin typeface="Times New Roman" panose="02020603050405020304" pitchFamily="18" charset="0"/>
                <a:cs typeface="Times New Roman" panose="02020603050405020304" pitchFamily="18" charset="0"/>
              </a:rPr>
              <a:t>eff</a:t>
            </a:r>
            <a:r>
              <a:rPr lang="en-US" sz="2000" dirty="0">
                <a:latin typeface="Times New Roman" panose="02020603050405020304" pitchFamily="18" charset="0"/>
                <a:cs typeface="Times New Roman" panose="02020603050405020304" pitchFamily="18" charset="0"/>
              </a:rPr>
              <a:t> = square root of mean of squares of instantaneous values = R.M.S value</a:t>
            </a:r>
          </a:p>
          <a:p>
            <a:pPr algn="just"/>
            <a:r>
              <a:rPr lang="en-US" sz="2000" dirty="0">
                <a:latin typeface="Times New Roman" panose="02020603050405020304" pitchFamily="18" charset="0"/>
                <a:cs typeface="Times New Roman" panose="02020603050405020304" pitchFamily="18" charset="0"/>
              </a:rPr>
              <a:t>Root Mean Square is the actual value of an alternating quantity which tells us an energy transfer capability of an AC source.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ammeter records the RMS value of alternating current and voltmeter record’s the root mean square (R.M.S) value of alternating voltage. The domestic single-phase AC supply is 230 V, 50 hertz, where 230 V is the R.M.S value of alternating voltage.</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500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CE77E0-D500-9602-1DD2-6DDC1BB3D1A3}"/>
              </a:ext>
            </a:extLst>
          </p:cNvPr>
          <p:cNvSpPr>
            <a:spLocks noGrp="1"/>
          </p:cNvSpPr>
          <p:nvPr>
            <p:ph idx="1"/>
          </p:nvPr>
        </p:nvSpPr>
        <p:spPr>
          <a:xfrm>
            <a:off x="838200" y="422787"/>
            <a:ext cx="10515600" cy="5928852"/>
          </a:xfr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Peak Factor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Definition:</a:t>
            </a:r>
            <a:r>
              <a:rPr kumimoji="0" 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Peak Factor </a:t>
            </a:r>
            <a:r>
              <a:rPr kumimoji="0" 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is defined as the ratio of maximum value to the R.M.S value of an alternating quantity. The alternating quantities can be voltage or current. The maximum value is the</a:t>
            </a:r>
            <a:r>
              <a:rPr kumimoji="0" 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peak value</a:t>
            </a:r>
            <a:r>
              <a:rPr kumimoji="0" 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or the </a:t>
            </a:r>
            <a:r>
              <a:rPr kumimoji="0" 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crest value</a:t>
            </a:r>
            <a:r>
              <a:rPr kumimoji="0" 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or the amplitude of the voltage or current.</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1800" dirty="0">
              <a:solidFill>
                <a:srgbClr val="000000"/>
              </a:solidFill>
              <a:latin typeface="Times New Roman" panose="02020603050405020304" pitchFamily="18" charset="0"/>
              <a:cs typeface="Times New Roman" panose="02020603050405020304" pitchFamily="18" charset="0"/>
            </a:endParaRPr>
          </a:p>
          <a:p>
            <a:pPr marL="0" indent="0" algn="just">
              <a:buNone/>
            </a:pP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where,</a:t>
            </a:r>
          </a:p>
          <a:p>
            <a:pPr marL="0" indent="0" algn="just">
              <a:buNone/>
            </a:pPr>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E</a:t>
            </a:r>
            <a:r>
              <a:rPr lang="en-US" sz="1800" baseline="-25000" dirty="0" err="1">
                <a:latin typeface="Times New Roman" panose="02020603050405020304" pitchFamily="18" charset="0"/>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 are the maximum value of the current and the voltage respectively, and </a:t>
            </a:r>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r.m.s</a:t>
            </a:r>
            <a:r>
              <a:rPr lang="en-US" sz="1800" baseline="-25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and </a:t>
            </a:r>
            <a:r>
              <a:rPr lang="en-US" sz="1800" dirty="0" err="1">
                <a:latin typeface="Times New Roman" panose="02020603050405020304" pitchFamily="18" charset="0"/>
                <a:cs typeface="Times New Roman" panose="02020603050405020304" pitchFamily="18" charset="0"/>
              </a:rPr>
              <a:t>E</a:t>
            </a:r>
            <a:r>
              <a:rPr lang="en-US" sz="1800" baseline="-25000" dirty="0" err="1">
                <a:latin typeface="Times New Roman" panose="02020603050405020304" pitchFamily="18" charset="0"/>
                <a:cs typeface="Times New Roman" panose="02020603050405020304" pitchFamily="18" charset="0"/>
              </a:rPr>
              <a:t>r.m.s</a:t>
            </a:r>
            <a:r>
              <a:rPr lang="en-US" sz="1800" baseline="-250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are the roots mean square value of the alternating current and the voltage </a:t>
            </a:r>
            <a:r>
              <a:rPr lang="en-US" sz="1800" dirty="0">
                <a:solidFill>
                  <a:srgbClr val="000000"/>
                </a:solidFill>
                <a:latin typeface="Times New Roman" panose="02020603050405020304" pitchFamily="18" charset="0"/>
                <a:cs typeface="Times New Roman" panose="02020603050405020304" pitchFamily="18" charset="0"/>
              </a:rPr>
              <a:t>respectively.</a:t>
            </a:r>
          </a:p>
          <a:p>
            <a:r>
              <a:rPr lang="en-US" sz="1800" dirty="0">
                <a:latin typeface="Times New Roman" panose="02020603050405020304" pitchFamily="18" charset="0"/>
                <a:cs typeface="Times New Roman" panose="02020603050405020304" pitchFamily="18" charset="0"/>
              </a:rPr>
              <a:t>For the current varying sinusoidally, the peak factor is given as:</a:t>
            </a:r>
          </a:p>
          <a:p>
            <a:endParaRPr lang="en-US" sz="1800" dirty="0">
              <a:latin typeface="Bahnschrift" pitchFamily="34" charset="0"/>
            </a:endParaRPr>
          </a:p>
          <a:p>
            <a:endParaRPr lang="en-US" sz="1800" dirty="0">
              <a:latin typeface="Bahnschrift" pitchFamily="34" charset="0"/>
            </a:endParaRPr>
          </a:p>
          <a:p>
            <a:endParaRPr lang="en-US" sz="1800" dirty="0">
              <a:latin typeface="Bahnschrift" pitchFamily="34" charset="0"/>
            </a:endParaRPr>
          </a:p>
          <a:p>
            <a:endParaRPr lang="en-US" sz="1800" dirty="0">
              <a:latin typeface="Bahnschrift" pitchFamily="34" charset="0"/>
            </a:endParaRPr>
          </a:p>
          <a:p>
            <a:endParaRPr lang="en-US" sz="1800" dirty="0">
              <a:latin typeface="Bahnschrift" pitchFamily="34" charset="0"/>
            </a:endParaRPr>
          </a:p>
          <a:p>
            <a:endParaRPr lang="en-US" sz="1800" dirty="0">
              <a:latin typeface="Bahnschrift" pitchFamily="34" charset="0"/>
            </a:endParaRPr>
          </a:p>
          <a:p>
            <a:r>
              <a:rPr lang="en-US" sz="1800" dirty="0">
                <a:latin typeface="Times New Roman" panose="02020603050405020304" pitchFamily="18" charset="0"/>
                <a:cs typeface="Times New Roman" panose="02020603050405020304" pitchFamily="18" charset="0"/>
              </a:rPr>
              <a:t>The value of Peak Factor is </a:t>
            </a:r>
            <a:r>
              <a:rPr lang="en-US" sz="1800" b="1" dirty="0">
                <a:latin typeface="Times New Roman" panose="02020603050405020304" pitchFamily="18" charset="0"/>
                <a:cs typeface="Times New Roman" panose="02020603050405020304" pitchFamily="18" charset="0"/>
              </a:rPr>
              <a:t>1.4142</a:t>
            </a:r>
            <a:endParaRPr lang="en-US" sz="1800" dirty="0">
              <a:latin typeface="Times New Roman" panose="02020603050405020304" pitchFamily="18" charset="0"/>
              <a:cs typeface="Times New Roman" panose="02020603050405020304" pitchFamily="18" charset="0"/>
            </a:endParaRPr>
          </a:p>
          <a:p>
            <a:pPr marL="0" indent="0">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4" name="Picture 3" descr="peak-factor-eq1">
            <a:extLst>
              <a:ext uri="{FF2B5EF4-FFF2-40B4-BE49-F238E27FC236}">
                <a16:creationId xmlns:a16="http://schemas.microsoft.com/office/drawing/2014/main" id="{5BF3EEDD-D5B9-3AD4-8047-171318A67D9C}"/>
              </a:ext>
            </a:extLst>
          </p:cNvPr>
          <p:cNvPicPr>
            <a:picLocks noChangeAspect="1" noChangeArrowheads="1"/>
          </p:cNvPicPr>
          <p:nvPr/>
        </p:nvPicPr>
        <p:blipFill>
          <a:blip r:embed="rId2"/>
          <a:srcRect/>
          <a:stretch>
            <a:fillRect/>
          </a:stretch>
        </p:blipFill>
        <p:spPr bwMode="auto">
          <a:xfrm>
            <a:off x="3989437" y="1646904"/>
            <a:ext cx="3484080" cy="535857"/>
          </a:xfrm>
          <a:prstGeom prst="rect">
            <a:avLst/>
          </a:prstGeom>
          <a:noFill/>
        </p:spPr>
      </p:pic>
      <p:pic>
        <p:nvPicPr>
          <p:cNvPr id="7" name="Picture 5" descr="https://circuitglobe.com/wp-content/uploads/2015/10/peak-factor-eq2-compressor.jpg">
            <a:extLst>
              <a:ext uri="{FF2B5EF4-FFF2-40B4-BE49-F238E27FC236}">
                <a16:creationId xmlns:a16="http://schemas.microsoft.com/office/drawing/2014/main" id="{3D151D59-5C15-F3AF-66F5-6AC6E118F7C2}"/>
              </a:ext>
            </a:extLst>
          </p:cNvPr>
          <p:cNvPicPr>
            <a:picLocks noChangeAspect="1" noChangeArrowheads="1"/>
          </p:cNvPicPr>
          <p:nvPr/>
        </p:nvPicPr>
        <p:blipFill>
          <a:blip r:embed="rId3"/>
          <a:srcRect/>
          <a:stretch>
            <a:fillRect/>
          </a:stretch>
        </p:blipFill>
        <p:spPr bwMode="auto">
          <a:xfrm>
            <a:off x="3503509" y="3656064"/>
            <a:ext cx="4772025" cy="1019176"/>
          </a:xfrm>
          <a:prstGeom prst="rect">
            <a:avLst/>
          </a:prstGeom>
          <a:noFill/>
        </p:spPr>
      </p:pic>
    </p:spTree>
    <p:extLst>
      <p:ext uri="{BB962C8B-B14F-4D97-AF65-F5344CB8AC3E}">
        <p14:creationId xmlns:p14="http://schemas.microsoft.com/office/powerpoint/2010/main" val="4074168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7F0403-ACA7-5ABA-E57A-6E273B52C0CA}"/>
              </a:ext>
            </a:extLst>
          </p:cNvPr>
          <p:cNvSpPr>
            <a:spLocks noGrp="1"/>
          </p:cNvSpPr>
          <p:nvPr>
            <p:ph idx="1"/>
          </p:nvPr>
        </p:nvSpPr>
        <p:spPr>
          <a:xfrm>
            <a:off x="838200" y="344129"/>
            <a:ext cx="10515600" cy="5832834"/>
          </a:xfrm>
        </p:spPr>
        <p:txBody>
          <a:bodyPr>
            <a:normAutofit/>
          </a:bodyPr>
          <a:lstStyle/>
          <a:p>
            <a:pPr marL="0" indent="0" algn="ctr">
              <a:buNone/>
            </a:pPr>
            <a:r>
              <a:rPr lang="en-US" sz="2000" b="1" dirty="0">
                <a:solidFill>
                  <a:srgbClr val="FF0000"/>
                </a:solidFill>
                <a:latin typeface="Times New Roman" panose="02020603050405020304" pitchFamily="18" charset="0"/>
                <a:cs typeface="Times New Roman" panose="02020603050405020304" pitchFamily="18" charset="0"/>
              </a:rPr>
              <a:t>Form Factor</a:t>
            </a:r>
          </a:p>
          <a:p>
            <a:pPr algn="just"/>
            <a:r>
              <a:rPr lang="en-US" sz="2000" b="1" dirty="0">
                <a:latin typeface="Times New Roman" panose="02020603050405020304" pitchFamily="18" charset="0"/>
                <a:cs typeface="Times New Roman" panose="02020603050405020304" pitchFamily="18" charset="0"/>
              </a:rPr>
              <a:t>Definition:</a:t>
            </a:r>
            <a:r>
              <a:rPr lang="en-US" sz="2000" dirty="0">
                <a:latin typeface="Times New Roman" panose="02020603050405020304" pitchFamily="18" charset="0"/>
                <a:cs typeface="Times New Roman" panose="02020603050405020304" pitchFamily="18" charset="0"/>
              </a:rPr>
              <a:t> The ratio of the root mean square value to the average value of an alternating quantity (current or voltage) is called </a:t>
            </a:r>
            <a:r>
              <a:rPr lang="en-US" sz="2000" b="1" dirty="0">
                <a:latin typeface="Times New Roman" panose="02020603050405020304" pitchFamily="18" charset="0"/>
                <a:cs typeface="Times New Roman" panose="02020603050405020304" pitchFamily="18" charset="0"/>
              </a:rPr>
              <a:t>Form Factor. </a:t>
            </a:r>
            <a:r>
              <a:rPr lang="en-US" sz="2000" dirty="0">
                <a:latin typeface="Times New Roman" panose="02020603050405020304" pitchFamily="18" charset="0"/>
                <a:cs typeface="Times New Roman" panose="02020603050405020304" pitchFamily="18" charset="0"/>
              </a:rPr>
              <a:t>The average of all the instantaneous values of current and voltage over one complete cycle is known as the </a:t>
            </a:r>
            <a:r>
              <a:rPr lang="en-US" sz="2000" b="1" dirty="0">
                <a:latin typeface="Times New Roman" panose="02020603050405020304" pitchFamily="18" charset="0"/>
                <a:cs typeface="Times New Roman" panose="02020603050405020304" pitchFamily="18" charset="0"/>
              </a:rPr>
              <a:t>average value</a:t>
            </a:r>
            <a:r>
              <a:rPr lang="en-US" sz="2000" dirty="0">
                <a:latin typeface="Times New Roman" panose="02020603050405020304" pitchFamily="18" charset="0"/>
                <a:cs typeface="Times New Roman" panose="02020603050405020304" pitchFamily="18" charset="0"/>
              </a:rPr>
              <a:t> of the alternating quantities.</a:t>
            </a:r>
          </a:p>
          <a:p>
            <a:endParaRPr lang="en-IN" sz="2000" dirty="0">
              <a:latin typeface="Times New Roman" panose="02020603050405020304" pitchFamily="18" charset="0"/>
              <a:cs typeface="Times New Roman" panose="02020603050405020304" pitchFamily="18" charset="0"/>
            </a:endParaRPr>
          </a:p>
        </p:txBody>
      </p:sp>
      <p:pic>
        <p:nvPicPr>
          <p:cNvPr id="2" name="Picture 2" descr="form-factor-eq1">
            <a:extLst>
              <a:ext uri="{FF2B5EF4-FFF2-40B4-BE49-F238E27FC236}">
                <a16:creationId xmlns:a16="http://schemas.microsoft.com/office/drawing/2014/main" id="{CB974D24-EF22-3D23-07A3-95E52C333277}"/>
              </a:ext>
            </a:extLst>
          </p:cNvPr>
          <p:cNvPicPr>
            <a:picLocks noChangeAspect="1" noChangeArrowheads="1"/>
          </p:cNvPicPr>
          <p:nvPr/>
        </p:nvPicPr>
        <p:blipFill>
          <a:blip r:embed="rId2"/>
          <a:srcRect/>
          <a:stretch>
            <a:fillRect/>
          </a:stretch>
        </p:blipFill>
        <p:spPr bwMode="auto">
          <a:xfrm>
            <a:off x="3637302" y="1681597"/>
            <a:ext cx="4061356" cy="914400"/>
          </a:xfrm>
          <a:prstGeom prst="rect">
            <a:avLst/>
          </a:prstGeom>
          <a:noFill/>
        </p:spPr>
      </p:pic>
      <p:sp>
        <p:nvSpPr>
          <p:cNvPr id="5" name="TextBox 4">
            <a:extLst>
              <a:ext uri="{FF2B5EF4-FFF2-40B4-BE49-F238E27FC236}">
                <a16:creationId xmlns:a16="http://schemas.microsoft.com/office/drawing/2014/main" id="{3EDFDE10-0F05-F2A8-F63C-CD1EC5E20F0F}"/>
              </a:ext>
            </a:extLst>
          </p:cNvPr>
          <p:cNvSpPr txBox="1"/>
          <p:nvPr/>
        </p:nvSpPr>
        <p:spPr>
          <a:xfrm>
            <a:off x="1248697" y="2172929"/>
            <a:ext cx="10314038" cy="5627675"/>
          </a:xfrm>
          <a:prstGeom prst="rect">
            <a:avLst/>
          </a:prstGeom>
          <a:noFill/>
        </p:spPr>
        <p:txBody>
          <a:bodyPr wrap="square">
            <a:spAutoFit/>
          </a:bodyPr>
          <a:lstStyle/>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err="1">
                <a:latin typeface="Times New Roman" panose="02020603050405020304" pitchFamily="18" charset="0"/>
                <a:cs typeface="Times New Roman" panose="02020603050405020304" pitchFamily="18" charset="0"/>
              </a:rPr>
              <a:t>I</a:t>
            </a:r>
            <a:r>
              <a:rPr lang="en-US" sz="2000" baseline="-25000" dirty="0" err="1">
                <a:latin typeface="Times New Roman" panose="02020603050405020304" pitchFamily="18" charset="0"/>
                <a:cs typeface="Times New Roman" panose="02020603050405020304" pitchFamily="18" charset="0"/>
              </a:rPr>
              <a:t>r.m.s</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E</a:t>
            </a:r>
            <a:r>
              <a:rPr lang="en-US" sz="2000" baseline="-25000" dirty="0" err="1">
                <a:latin typeface="Times New Roman" panose="02020603050405020304" pitchFamily="18" charset="0"/>
                <a:cs typeface="Times New Roman" panose="02020603050405020304" pitchFamily="18" charset="0"/>
              </a:rPr>
              <a:t>r.m.s</a:t>
            </a:r>
            <a:r>
              <a:rPr lang="en-US" sz="2000" dirty="0">
                <a:latin typeface="Times New Roman" panose="02020603050405020304" pitchFamily="18" charset="0"/>
                <a:cs typeface="Times New Roman" panose="02020603050405020304" pitchFamily="18" charset="0"/>
              </a:rPr>
              <a:t> are the roots mean square values of the current and the voltage respectively, and </a:t>
            </a:r>
            <a:r>
              <a:rPr lang="en-US" sz="2000" dirty="0" err="1">
                <a:latin typeface="Times New Roman" panose="02020603050405020304" pitchFamily="18" charset="0"/>
                <a:cs typeface="Times New Roman" panose="02020603050405020304" pitchFamily="18" charset="0"/>
              </a:rPr>
              <a:t>I</a:t>
            </a:r>
            <a:r>
              <a:rPr lang="en-US" sz="2000" baseline="-25000" dirty="0" err="1">
                <a:latin typeface="Times New Roman" panose="02020603050405020304" pitchFamily="18" charset="0"/>
                <a:cs typeface="Times New Roman" panose="02020603050405020304" pitchFamily="18" charset="0"/>
              </a:rPr>
              <a:t>av</a:t>
            </a:r>
            <a:r>
              <a:rPr lang="en-US" sz="2000" baseline="-25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a:t>
            </a:r>
            <a:r>
              <a:rPr lang="en-US" sz="2000" dirty="0" err="1">
                <a:latin typeface="Times New Roman" panose="02020603050405020304" pitchFamily="18" charset="0"/>
                <a:cs typeface="Times New Roman" panose="02020603050405020304" pitchFamily="18" charset="0"/>
              </a:rPr>
              <a:t>E</a:t>
            </a:r>
            <a:r>
              <a:rPr lang="en-US" sz="2000" baseline="-25000" dirty="0" err="1">
                <a:latin typeface="Times New Roman" panose="02020603050405020304" pitchFamily="18" charset="0"/>
                <a:cs typeface="Times New Roman" panose="02020603050405020304" pitchFamily="18" charset="0"/>
              </a:rPr>
              <a:t>av</a:t>
            </a:r>
            <a:r>
              <a:rPr lang="en-US" sz="2000" baseline="-25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are the average values of the alternating current and the voltage respectively.</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the current varying sinusoidally, the Form Factor is given as:</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Bahnschrift" pitchFamily="34" charset="0"/>
              </a:rPr>
              <a:t>The value of Form Factor is 1.11</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hlinkClick r:id="rId3"/>
              </a:rPr>
            </a:br>
            <a:endParaRPr lang="en-US" sz="2000" dirty="0">
              <a:latin typeface="Times New Roman" panose="02020603050405020304" pitchFamily="18" charset="0"/>
              <a:cs typeface="Times New Roman" panose="02020603050405020304" pitchFamily="18" charset="0"/>
            </a:endParaRPr>
          </a:p>
        </p:txBody>
      </p:sp>
      <p:pic>
        <p:nvPicPr>
          <p:cNvPr id="6" name="Picture 4" descr="form-factor-eq2">
            <a:extLst>
              <a:ext uri="{FF2B5EF4-FFF2-40B4-BE49-F238E27FC236}">
                <a16:creationId xmlns:a16="http://schemas.microsoft.com/office/drawing/2014/main" id="{3884E055-F483-D998-AD02-9BF3DC0AC821}"/>
              </a:ext>
            </a:extLst>
          </p:cNvPr>
          <p:cNvPicPr>
            <a:picLocks noChangeAspect="1" noChangeArrowheads="1"/>
          </p:cNvPicPr>
          <p:nvPr/>
        </p:nvPicPr>
        <p:blipFill>
          <a:blip r:embed="rId4"/>
          <a:srcRect/>
          <a:stretch>
            <a:fillRect/>
          </a:stretch>
        </p:blipFill>
        <p:spPr bwMode="auto">
          <a:xfrm>
            <a:off x="3134033" y="4166751"/>
            <a:ext cx="5649479" cy="1409701"/>
          </a:xfrm>
          <a:prstGeom prst="rect">
            <a:avLst/>
          </a:prstGeom>
          <a:noFill/>
        </p:spPr>
      </p:pic>
    </p:spTree>
    <p:extLst>
      <p:ext uri="{BB962C8B-B14F-4D97-AF65-F5344CB8AC3E}">
        <p14:creationId xmlns:p14="http://schemas.microsoft.com/office/powerpoint/2010/main" val="2157381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6A4795-AA4E-5799-92EF-EE1E80678C92}"/>
              </a:ext>
            </a:extLst>
          </p:cNvPr>
          <p:cNvSpPr>
            <a:spLocks noGrp="1"/>
          </p:cNvSpPr>
          <p:nvPr>
            <p:ph idx="1"/>
          </p:nvPr>
        </p:nvSpPr>
        <p:spPr>
          <a:xfrm>
            <a:off x="838200" y="452284"/>
            <a:ext cx="10803194" cy="5724679"/>
          </a:xfrm>
        </p:spPr>
        <p:txBody>
          <a:bodyPr>
            <a:noAutofit/>
          </a:bodyPr>
          <a:lstStyle/>
          <a:p>
            <a:pPr algn="just"/>
            <a:r>
              <a:rPr lang="en-US" sz="1800" dirty="0">
                <a:latin typeface="Times New Roman" panose="02020603050405020304" pitchFamily="18" charset="0"/>
                <a:cs typeface="Times New Roman" panose="02020603050405020304" pitchFamily="18" charset="0"/>
              </a:rPr>
              <a:t>There is a relation between the peak value, the average value, and the root means square (R.M.S) value of an alternating quantity. </a:t>
            </a:r>
          </a:p>
          <a:p>
            <a:pPr algn="just"/>
            <a:r>
              <a:rPr lang="en-US" sz="1800" dirty="0">
                <a:latin typeface="Times New Roman" panose="02020603050405020304" pitchFamily="18" charset="0"/>
                <a:cs typeface="Times New Roman" panose="02020603050405020304" pitchFamily="18" charset="0"/>
              </a:rPr>
              <a:t>Therefore, to express the relationship between all these three quantities, the two factors are used, namely as </a:t>
            </a:r>
            <a:r>
              <a:rPr lang="en-US" sz="1800" b="1" dirty="0">
                <a:latin typeface="Times New Roman" panose="02020603050405020304" pitchFamily="18" charset="0"/>
                <a:cs typeface="Times New Roman" panose="02020603050405020304" pitchFamily="18" charset="0"/>
              </a:rPr>
              <a:t>Peak Factor</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Form Factor</a:t>
            </a:r>
            <a:r>
              <a:rPr lang="en-US" sz="1800" dirty="0">
                <a:latin typeface="Times New Roman" panose="02020603050405020304" pitchFamily="18" charset="0"/>
                <a:cs typeface="Times New Roman" panose="02020603050405020304" pitchFamily="18" charset="0"/>
              </a:rPr>
              <a:t>.</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Form Factor for the various sinusoidal waveforms are as follows:</a:t>
            </a:r>
          </a:p>
          <a:p>
            <a:pPr algn="just"/>
            <a:r>
              <a:rPr lang="en-US" sz="1800" dirty="0">
                <a:latin typeface="Times New Roman" panose="02020603050405020304" pitchFamily="18" charset="0"/>
                <a:cs typeface="Times New Roman" panose="02020603050405020304" pitchFamily="18" charset="0"/>
              </a:rPr>
              <a:t>For a sine wave, it is π/2√2 = 1.11072073</a:t>
            </a:r>
          </a:p>
          <a:p>
            <a:pPr algn="just"/>
            <a:r>
              <a:rPr lang="en-US" sz="1800" dirty="0">
                <a:latin typeface="Times New Roman" panose="02020603050405020304" pitchFamily="18" charset="0"/>
                <a:cs typeface="Times New Roman" panose="02020603050405020304" pitchFamily="18" charset="0"/>
              </a:rPr>
              <a:t>For a half-wave rectified sine wave, it is π/2 = 1.5707963</a:t>
            </a:r>
          </a:p>
          <a:p>
            <a:pPr algn="just"/>
            <a:r>
              <a:rPr lang="en-US" sz="1800" dirty="0">
                <a:latin typeface="Times New Roman" panose="02020603050405020304" pitchFamily="18" charset="0"/>
                <a:cs typeface="Times New Roman" panose="02020603050405020304" pitchFamily="18" charset="0"/>
              </a:rPr>
              <a:t>For a full-wave rectified sine wave, it is π/2√2 = 1.11072073</a:t>
            </a:r>
          </a:p>
          <a:p>
            <a:pPr algn="just"/>
            <a:r>
              <a:rPr lang="en-US" sz="1800" dirty="0">
                <a:latin typeface="Times New Roman" panose="02020603050405020304" pitchFamily="18" charset="0"/>
                <a:cs typeface="Times New Roman" panose="02020603050405020304" pitchFamily="18" charset="0"/>
              </a:rPr>
              <a:t>For a square wave, it is equal to 1</a:t>
            </a:r>
          </a:p>
          <a:p>
            <a:pPr algn="just"/>
            <a:r>
              <a:rPr lang="en-US" sz="1800" dirty="0">
                <a:latin typeface="Times New Roman" panose="02020603050405020304" pitchFamily="18" charset="0"/>
                <a:cs typeface="Times New Roman" panose="02020603050405020304" pitchFamily="18" charset="0"/>
              </a:rPr>
              <a:t>For triangle waveform, it is 2/√3 = 1.15470054</a:t>
            </a:r>
          </a:p>
          <a:p>
            <a:pPr algn="just"/>
            <a:r>
              <a:rPr lang="en-US" sz="1800" dirty="0">
                <a:latin typeface="Times New Roman" panose="02020603050405020304" pitchFamily="18" charset="0"/>
                <a:cs typeface="Times New Roman" panose="02020603050405020304" pitchFamily="18" charset="0"/>
              </a:rPr>
              <a:t>For sawtooth waveform, it is 2/√3 = 1.15470054</a:t>
            </a:r>
          </a:p>
          <a:p>
            <a:pPr algn="just"/>
            <a:r>
              <a:rPr lang="en-US" sz="1800" dirty="0">
                <a:latin typeface="Times New Roman" panose="02020603050405020304" pitchFamily="18" charset="0"/>
                <a:cs typeface="Times New Roman" panose="02020603050405020304" pitchFamily="18" charset="0"/>
              </a:rPr>
              <a:t>This is all about the form factor.</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772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814E-A737-5B5F-F930-566E11C26541}"/>
              </a:ext>
            </a:extLst>
          </p:cNvPr>
          <p:cNvSpPr>
            <a:spLocks noGrp="1"/>
          </p:cNvSpPr>
          <p:nvPr>
            <p:ph type="title"/>
          </p:nvPr>
        </p:nvSpPr>
        <p:spPr/>
        <p:txBody>
          <a:bodyPr>
            <a:normAutofit fontScale="90000"/>
          </a:bodyPr>
          <a:lstStyle/>
          <a:p>
            <a:pPr marL="0" marR="0" lvl="0" indent="0" defTabSz="914400" rtl="0" eaLnBrk="1" fontAlgn="base" latinLnBrk="0" hangingPunct="1">
              <a:lnSpc>
                <a:spcPct val="100000"/>
              </a:lnSpc>
              <a:spcBef>
                <a:spcPct val="0"/>
              </a:spcBef>
              <a:spcAft>
                <a:spcPct val="0"/>
              </a:spcAft>
              <a:tabLst/>
            </a:pPr>
            <a:br>
              <a:rPr kumimoji="0" lang="en-US" sz="4400" b="1" i="0" u="none" strike="noStrike" cap="none" normalizeH="0" baseline="0" dirty="0">
                <a:ln>
                  <a:noFill/>
                </a:ln>
                <a:solidFill>
                  <a:srgbClr val="FF0000"/>
                </a:solidFill>
                <a:effectLst/>
                <a:latin typeface="Lato"/>
                <a:cs typeface="Arial" pitchFamily="34" charset="0"/>
              </a:rPr>
            </a:br>
            <a:br>
              <a:rPr kumimoji="0" lang="en-US" sz="4400" b="1" i="0" u="none" strike="noStrike" cap="none" normalizeH="0" baseline="0" dirty="0">
                <a:ln>
                  <a:noFill/>
                </a:ln>
                <a:solidFill>
                  <a:srgbClr val="FF0000"/>
                </a:solidFill>
                <a:effectLst/>
                <a:latin typeface="Lato"/>
                <a:cs typeface="Arial" pitchFamily="34" charset="0"/>
              </a:rPr>
            </a:br>
            <a:r>
              <a:rPr kumimoji="0" lang="en-US" sz="4400" b="1" i="0" u="none" strike="noStrike" cap="none" normalizeH="0" baseline="0" dirty="0">
                <a:ln>
                  <a:noFill/>
                </a:ln>
                <a:solidFill>
                  <a:srgbClr val="FF0000"/>
                </a:solidFill>
                <a:effectLst/>
                <a:latin typeface="Lato"/>
                <a:cs typeface="Arial" pitchFamily="34" charset="0"/>
              </a:rPr>
              <a:t>Definition of a Radian</a:t>
            </a:r>
            <a:br>
              <a:rPr kumimoji="0" lang="en-US" sz="4400" b="1" i="0" u="none" strike="noStrike" cap="none" normalizeH="0" baseline="0" dirty="0">
                <a:ln>
                  <a:noFill/>
                </a:ln>
                <a:solidFill>
                  <a:srgbClr val="FF0000"/>
                </a:solidFill>
                <a:effectLst/>
                <a:latin typeface="Lato"/>
                <a:cs typeface="Arial" pitchFamily="34" charset="0"/>
              </a:rPr>
            </a:br>
            <a:r>
              <a:rPr kumimoji="0" lang="en-US" sz="2400" b="1" i="0" u="none" strike="noStrike" cap="none" normalizeH="0" baseline="0" dirty="0">
                <a:ln>
                  <a:noFill/>
                </a:ln>
                <a:solidFill>
                  <a:srgbClr val="FF0000"/>
                </a:solidFill>
                <a:effectLst/>
                <a:latin typeface="Lato"/>
                <a:cs typeface="Arial" pitchFamily="34" charset="0"/>
              </a:rPr>
              <a:t>  </a:t>
            </a:r>
            <a:br>
              <a:rPr kumimoji="0" lang="en-US" sz="1100" b="1" i="0" u="none" strike="noStrike" cap="none" normalizeH="0" baseline="0" dirty="0">
                <a:ln>
                  <a:noFill/>
                </a:ln>
                <a:solidFill>
                  <a:srgbClr val="FF0000"/>
                </a:solidFill>
                <a:effectLst/>
                <a:latin typeface="Arial" pitchFamily="34" charset="0"/>
                <a:cs typeface="Arial" pitchFamily="34" charset="0"/>
              </a:rPr>
            </a:br>
            <a:r>
              <a:rPr kumimoji="0" lang="en-US" sz="1800" b="0" i="0" u="none" strike="noStrike" cap="none" normalizeH="0" baseline="0" dirty="0">
                <a:ln>
                  <a:noFill/>
                </a:ln>
                <a:solidFill>
                  <a:srgbClr val="414042"/>
                </a:solidFill>
                <a:effectLst/>
                <a:latin typeface="Lato"/>
                <a:cs typeface="Arial" pitchFamily="34" charset="0"/>
              </a:rPr>
              <a:t> </a:t>
            </a:r>
            <a:br>
              <a:rPr kumimoji="0" lang="en-US" sz="800" b="0" i="0" u="none" strike="noStrike" cap="none" normalizeH="0" baseline="0" dirty="0">
                <a:ln>
                  <a:noFill/>
                </a:ln>
                <a:solidFill>
                  <a:schemeClr val="tx1"/>
                </a:solidFill>
                <a:effectLst/>
                <a:latin typeface="Arial" pitchFamily="34" charset="0"/>
                <a:cs typeface="Arial" pitchFamily="34" charset="0"/>
              </a:rPr>
            </a:br>
            <a:r>
              <a:rPr kumimoji="0" lang="en-US" sz="1800" b="0" i="0" u="none" strike="noStrike" cap="none" normalizeH="0" baseline="0" dirty="0">
                <a:ln>
                  <a:noFill/>
                </a:ln>
                <a:solidFill>
                  <a:srgbClr val="414042"/>
                </a:solidFill>
                <a:effectLst/>
                <a:latin typeface="Lato"/>
                <a:cs typeface="Arial" pitchFamily="34" charset="0"/>
              </a:rPr>
              <a:t>  </a:t>
            </a:r>
            <a:br>
              <a:rPr kumimoji="0" lang="en-US" sz="8000" b="0" i="0" u="none" strike="noStrike" cap="none" normalizeH="0" baseline="0" dirty="0">
                <a:ln>
                  <a:noFill/>
                </a:ln>
                <a:solidFill>
                  <a:srgbClr val="414042"/>
                </a:solidFill>
                <a:effectLst/>
                <a:latin typeface="Lato"/>
                <a:cs typeface="Arial" pitchFamily="34" charset="0"/>
              </a:rPr>
            </a:br>
            <a:endParaRPr lang="en-IN" dirty="0"/>
          </a:p>
        </p:txBody>
      </p:sp>
      <p:pic>
        <p:nvPicPr>
          <p:cNvPr id="4" name="Content Placeholder 3" descr="definition of radians">
            <a:extLst>
              <a:ext uri="{FF2B5EF4-FFF2-40B4-BE49-F238E27FC236}">
                <a16:creationId xmlns:a16="http://schemas.microsoft.com/office/drawing/2014/main" id="{CA823802-AE91-0EED-02B4-374889FDA66C}"/>
              </a:ext>
            </a:extLst>
          </p:cNvPr>
          <p:cNvPicPr>
            <a:picLocks noGrp="1" noChangeAspect="1" noChangeArrowheads="1"/>
          </p:cNvPicPr>
          <p:nvPr>
            <p:ph idx="1"/>
          </p:nvPr>
        </p:nvPicPr>
        <p:blipFill>
          <a:blip r:embed="rId2"/>
          <a:srcRect/>
          <a:stretch>
            <a:fillRect/>
          </a:stretch>
        </p:blipFill>
        <p:spPr bwMode="auto">
          <a:xfrm>
            <a:off x="3109452" y="1838972"/>
            <a:ext cx="1828800" cy="933450"/>
          </a:xfrm>
          <a:prstGeom prst="rect">
            <a:avLst/>
          </a:prstGeom>
          <a:noFill/>
        </p:spPr>
      </p:pic>
      <p:pic>
        <p:nvPicPr>
          <p:cNvPr id="5" name="Picture 2" descr="Radians">
            <a:extLst>
              <a:ext uri="{FF2B5EF4-FFF2-40B4-BE49-F238E27FC236}">
                <a16:creationId xmlns:a16="http://schemas.microsoft.com/office/drawing/2014/main" id="{47EA601E-DC38-2DD6-927E-BAE06E736BA0}"/>
              </a:ext>
            </a:extLst>
          </p:cNvPr>
          <p:cNvPicPr>
            <a:picLocks noChangeAspect="1" noChangeArrowheads="1"/>
          </p:cNvPicPr>
          <p:nvPr/>
        </p:nvPicPr>
        <p:blipFill>
          <a:blip r:embed="rId3"/>
          <a:srcRect/>
          <a:stretch>
            <a:fillRect/>
          </a:stretch>
        </p:blipFill>
        <p:spPr bwMode="auto">
          <a:xfrm>
            <a:off x="7180006" y="932050"/>
            <a:ext cx="3016045" cy="2363223"/>
          </a:xfrm>
          <a:prstGeom prst="rect">
            <a:avLst/>
          </a:prstGeom>
          <a:noFill/>
        </p:spPr>
      </p:pic>
      <p:sp>
        <p:nvSpPr>
          <p:cNvPr id="8" name="TextBox 7">
            <a:extLst>
              <a:ext uri="{FF2B5EF4-FFF2-40B4-BE49-F238E27FC236}">
                <a16:creationId xmlns:a16="http://schemas.microsoft.com/office/drawing/2014/main" id="{DC71342B-464C-A0DA-FD6F-AAF32F0C0E49}"/>
              </a:ext>
            </a:extLst>
          </p:cNvPr>
          <p:cNvSpPr txBox="1"/>
          <p:nvPr/>
        </p:nvSpPr>
        <p:spPr>
          <a:xfrm>
            <a:off x="1189703" y="3246792"/>
            <a:ext cx="7954297" cy="369332"/>
          </a:xfrm>
          <a:prstGeom prst="rect">
            <a:avLst/>
          </a:prstGeom>
          <a:noFill/>
        </p:spPr>
        <p:txBody>
          <a:bodyPr wrap="square">
            <a:spAutoFit/>
          </a:bodyPr>
          <a:lstStyle/>
          <a:p>
            <a:r>
              <a:rPr lang="en-US" sz="1800" b="1" dirty="0">
                <a:solidFill>
                  <a:srgbClr val="FF0000"/>
                </a:solidFill>
                <a:latin typeface="Lato"/>
                <a:cs typeface="Arial" pitchFamily="34" charset="0"/>
              </a:rPr>
              <a:t>Relationship between Degrees and Radians</a:t>
            </a:r>
          </a:p>
        </p:txBody>
      </p:sp>
      <p:pic>
        <p:nvPicPr>
          <p:cNvPr id="9" name="Picture 5" descr="degrees to radians">
            <a:extLst>
              <a:ext uri="{FF2B5EF4-FFF2-40B4-BE49-F238E27FC236}">
                <a16:creationId xmlns:a16="http://schemas.microsoft.com/office/drawing/2014/main" id="{DFA29C60-3F47-A31A-6354-588A13E38034}"/>
              </a:ext>
            </a:extLst>
          </p:cNvPr>
          <p:cNvPicPr>
            <a:picLocks noChangeAspect="1" noChangeArrowheads="1"/>
          </p:cNvPicPr>
          <p:nvPr/>
        </p:nvPicPr>
        <p:blipFill>
          <a:blip r:embed="rId4"/>
          <a:srcRect/>
          <a:stretch>
            <a:fillRect/>
          </a:stretch>
        </p:blipFill>
        <p:spPr bwMode="auto">
          <a:xfrm>
            <a:off x="4810433" y="4024975"/>
            <a:ext cx="4402394" cy="1940764"/>
          </a:xfrm>
          <a:prstGeom prst="rect">
            <a:avLst/>
          </a:prstGeom>
          <a:noFill/>
        </p:spPr>
      </p:pic>
    </p:spTree>
    <p:extLst>
      <p:ext uri="{BB962C8B-B14F-4D97-AF65-F5344CB8AC3E}">
        <p14:creationId xmlns:p14="http://schemas.microsoft.com/office/powerpoint/2010/main" val="543793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FFE1F-7844-3CF0-6517-A7F355B8FC80}"/>
              </a:ext>
            </a:extLst>
          </p:cNvPr>
          <p:cNvSpPr>
            <a:spLocks noGrp="1"/>
          </p:cNvSpPr>
          <p:nvPr>
            <p:ph idx="1"/>
          </p:nvPr>
        </p:nvSpPr>
        <p:spPr>
          <a:xfrm>
            <a:off x="838200" y="816077"/>
            <a:ext cx="10515600" cy="5360886"/>
          </a:xfrm>
        </p:spPr>
        <p:txBody>
          <a:bodyPr>
            <a:normAutofit/>
          </a:bodyPr>
          <a:lstStyle/>
          <a:p>
            <a:r>
              <a:rPr lang="en-US" sz="2000" dirty="0">
                <a:latin typeface="Times New Roman" panose="02020603050405020304" pitchFamily="18" charset="0"/>
                <a:cs typeface="Times New Roman" panose="02020603050405020304" pitchFamily="18" charset="0"/>
              </a:rPr>
              <a:t>Angular Velocity of a Sinusoidal Waveform</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and in the India, the angular velocity or frequency of the mains supply is given as: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As frequency is inversely proportional to its time period, ƒ = 1/T we can therefore substitute the frequency quantity in the above equation for the equivalent periodic time quantity and substituting gives us.</a:t>
            </a: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2" descr="angular velocity of a sinusoid">
            <a:extLst>
              <a:ext uri="{FF2B5EF4-FFF2-40B4-BE49-F238E27FC236}">
                <a16:creationId xmlns:a16="http://schemas.microsoft.com/office/drawing/2014/main" id="{4328C565-94AD-1802-8939-53A4484D8D4B}"/>
              </a:ext>
            </a:extLst>
          </p:cNvPr>
          <p:cNvPicPr>
            <a:picLocks noChangeAspect="1" noChangeArrowheads="1"/>
          </p:cNvPicPr>
          <p:nvPr/>
        </p:nvPicPr>
        <p:blipFill>
          <a:blip r:embed="rId2"/>
          <a:srcRect/>
          <a:stretch>
            <a:fillRect/>
          </a:stretch>
        </p:blipFill>
        <p:spPr bwMode="auto">
          <a:xfrm>
            <a:off x="3141407" y="1436739"/>
            <a:ext cx="3172681" cy="457200"/>
          </a:xfrm>
          <a:prstGeom prst="rect">
            <a:avLst/>
          </a:prstGeom>
          <a:noFill/>
        </p:spPr>
      </p:pic>
      <p:pic>
        <p:nvPicPr>
          <p:cNvPr id="5" name="Picture 4" descr="angular frequency">
            <a:extLst>
              <a:ext uri="{FF2B5EF4-FFF2-40B4-BE49-F238E27FC236}">
                <a16:creationId xmlns:a16="http://schemas.microsoft.com/office/drawing/2014/main" id="{5A40E55D-4C1E-05BA-EED8-D9771D9059AA}"/>
              </a:ext>
            </a:extLst>
          </p:cNvPr>
          <p:cNvPicPr>
            <a:picLocks noChangeAspect="1" noChangeArrowheads="1"/>
          </p:cNvPicPr>
          <p:nvPr/>
        </p:nvPicPr>
        <p:blipFill>
          <a:blip r:embed="rId3"/>
          <a:srcRect/>
          <a:stretch>
            <a:fillRect/>
          </a:stretch>
        </p:blipFill>
        <p:spPr bwMode="auto">
          <a:xfrm>
            <a:off x="3286432" y="2690543"/>
            <a:ext cx="4772009" cy="457200"/>
          </a:xfrm>
          <a:prstGeom prst="rect">
            <a:avLst/>
          </a:prstGeom>
          <a:noFill/>
        </p:spPr>
      </p:pic>
      <p:pic>
        <p:nvPicPr>
          <p:cNvPr id="6" name="Picture 6" descr="angular velocity">
            <a:extLst>
              <a:ext uri="{FF2B5EF4-FFF2-40B4-BE49-F238E27FC236}">
                <a16:creationId xmlns:a16="http://schemas.microsoft.com/office/drawing/2014/main" id="{F9A03522-3085-0C52-1605-EEAC34F22FF3}"/>
              </a:ext>
            </a:extLst>
          </p:cNvPr>
          <p:cNvPicPr>
            <a:picLocks noChangeAspect="1" noChangeArrowheads="1"/>
          </p:cNvPicPr>
          <p:nvPr/>
        </p:nvPicPr>
        <p:blipFill>
          <a:blip r:embed="rId4"/>
          <a:srcRect/>
          <a:stretch>
            <a:fillRect/>
          </a:stretch>
        </p:blipFill>
        <p:spPr bwMode="auto">
          <a:xfrm>
            <a:off x="4022547" y="4313620"/>
            <a:ext cx="3125506" cy="934731"/>
          </a:xfrm>
          <a:prstGeom prst="rect">
            <a:avLst/>
          </a:prstGeom>
          <a:noFill/>
        </p:spPr>
      </p:pic>
    </p:spTree>
    <p:extLst>
      <p:ext uri="{BB962C8B-B14F-4D97-AF65-F5344CB8AC3E}">
        <p14:creationId xmlns:p14="http://schemas.microsoft.com/office/powerpoint/2010/main" val="2088990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450E97-5B68-7B34-DF8E-FBA7866AAEA6}"/>
              </a:ext>
            </a:extLst>
          </p:cNvPr>
          <p:cNvPicPr>
            <a:picLocks noGrp="1" noChangeAspect="1"/>
          </p:cNvPicPr>
          <p:nvPr>
            <p:ph idx="1"/>
          </p:nvPr>
        </p:nvPicPr>
        <p:blipFill>
          <a:blip r:embed="rId2"/>
          <a:stretch>
            <a:fillRect/>
          </a:stretch>
        </p:blipFill>
        <p:spPr>
          <a:xfrm>
            <a:off x="720213" y="1219200"/>
            <a:ext cx="10360742" cy="2609616"/>
          </a:xfrm>
        </p:spPr>
      </p:pic>
    </p:spTree>
    <p:extLst>
      <p:ext uri="{BB962C8B-B14F-4D97-AF65-F5344CB8AC3E}">
        <p14:creationId xmlns:p14="http://schemas.microsoft.com/office/powerpoint/2010/main" val="3424906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8CA6-9448-A42F-E79B-CE5DCC6A07E8}"/>
              </a:ext>
            </a:extLst>
          </p:cNvPr>
          <p:cNvSpPr>
            <a:spLocks noGrp="1"/>
          </p:cNvSpPr>
          <p:nvPr>
            <p:ph type="title"/>
          </p:nvPr>
        </p:nvSpPr>
        <p:spPr/>
        <p:txBody>
          <a:bodyPr/>
          <a:lstStyle/>
          <a:p>
            <a:r>
              <a:rPr lang="en-US" sz="4400" b="1" dirty="0">
                <a:solidFill>
                  <a:srgbClr val="FF0000"/>
                </a:solidFill>
              </a:rPr>
              <a:t>A Sinusoidal Waveform</a:t>
            </a:r>
            <a:br>
              <a:rPr lang="en-US" sz="4400" b="1" dirty="0">
                <a:solidFill>
                  <a:srgbClr val="FF0000"/>
                </a:solidFill>
              </a:rPr>
            </a:br>
            <a:endParaRPr lang="en-IN" dirty="0"/>
          </a:p>
        </p:txBody>
      </p:sp>
      <p:pic>
        <p:nvPicPr>
          <p:cNvPr id="4" name="Picture 2" descr="sinusoidal waveform">
            <a:extLst>
              <a:ext uri="{FF2B5EF4-FFF2-40B4-BE49-F238E27FC236}">
                <a16:creationId xmlns:a16="http://schemas.microsoft.com/office/drawing/2014/main" id="{A08D68C9-4394-799E-3DC4-4402A124832B}"/>
              </a:ext>
            </a:extLst>
          </p:cNvPr>
          <p:cNvPicPr>
            <a:picLocks noGrp="1" noChangeAspect="1" noChangeArrowheads="1"/>
          </p:cNvPicPr>
          <p:nvPr>
            <p:ph idx="1"/>
          </p:nvPr>
        </p:nvPicPr>
        <p:blipFill>
          <a:blip r:embed="rId2"/>
          <a:srcRect/>
          <a:stretch>
            <a:fillRect/>
          </a:stretch>
        </p:blipFill>
        <p:spPr bwMode="auto">
          <a:xfrm>
            <a:off x="1917290" y="1396181"/>
            <a:ext cx="8406581" cy="4866967"/>
          </a:xfrm>
          <a:prstGeom prst="rect">
            <a:avLst/>
          </a:prstGeom>
          <a:noFill/>
        </p:spPr>
      </p:pic>
    </p:spTree>
    <p:extLst>
      <p:ext uri="{BB962C8B-B14F-4D97-AF65-F5344CB8AC3E}">
        <p14:creationId xmlns:p14="http://schemas.microsoft.com/office/powerpoint/2010/main" val="3944445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1C233-114A-55B8-7F7C-E1767A1CC3A7}"/>
              </a:ext>
            </a:extLst>
          </p:cNvPr>
          <p:cNvSpPr>
            <a:spLocks noGrp="1"/>
          </p:cNvSpPr>
          <p:nvPr>
            <p:ph type="title"/>
          </p:nvPr>
        </p:nvSpPr>
        <p:spPr/>
        <p:txBody>
          <a:bodyPr/>
          <a:lstStyle/>
          <a:p>
            <a:r>
              <a:rPr lang="en-US" sz="4400" b="1" dirty="0">
                <a:solidFill>
                  <a:srgbClr val="FF0000"/>
                </a:solidFill>
              </a:rPr>
              <a:t>Phase Difference and Phase Shift</a:t>
            </a:r>
            <a:br>
              <a:rPr lang="en-US" sz="4400" b="1" dirty="0">
                <a:solidFill>
                  <a:srgbClr val="FF0000"/>
                </a:solidFill>
              </a:rPr>
            </a:br>
            <a:endParaRPr lang="en-IN" dirty="0"/>
          </a:p>
        </p:txBody>
      </p:sp>
      <p:pic>
        <p:nvPicPr>
          <p:cNvPr id="4" name="Picture 2" descr="https://www.electronics-tutorials.ws/wp-content/uploads/2013/06/acp29.gif?fit=405%2C210">
            <a:extLst>
              <a:ext uri="{FF2B5EF4-FFF2-40B4-BE49-F238E27FC236}">
                <a16:creationId xmlns:a16="http://schemas.microsoft.com/office/drawing/2014/main" id="{F35390F5-DCE0-0401-E64D-9C8DCF03C295}"/>
              </a:ext>
            </a:extLst>
          </p:cNvPr>
          <p:cNvPicPr>
            <a:picLocks noGrp="1" noChangeAspect="1" noChangeArrowheads="1"/>
          </p:cNvPicPr>
          <p:nvPr>
            <p:ph idx="1"/>
          </p:nvPr>
        </p:nvPicPr>
        <p:blipFill>
          <a:blip r:embed="rId2"/>
          <a:srcRect/>
          <a:stretch>
            <a:fillRect/>
          </a:stretch>
        </p:blipFill>
        <p:spPr bwMode="auto">
          <a:xfrm>
            <a:off x="2084439" y="1592827"/>
            <a:ext cx="7649496" cy="3215148"/>
          </a:xfrm>
          <a:prstGeom prst="rect">
            <a:avLst/>
          </a:prstGeom>
          <a:noFill/>
        </p:spPr>
      </p:pic>
      <p:sp>
        <p:nvSpPr>
          <p:cNvPr id="6" name="TextBox 5">
            <a:extLst>
              <a:ext uri="{FF2B5EF4-FFF2-40B4-BE49-F238E27FC236}">
                <a16:creationId xmlns:a16="http://schemas.microsoft.com/office/drawing/2014/main" id="{0E7442DF-44CA-23B6-CB08-DC4F22496D8A}"/>
              </a:ext>
            </a:extLst>
          </p:cNvPr>
          <p:cNvSpPr txBox="1"/>
          <p:nvPr/>
        </p:nvSpPr>
        <p:spPr>
          <a:xfrm>
            <a:off x="1091381" y="2969793"/>
            <a:ext cx="10422193" cy="3416320"/>
          </a:xfrm>
          <a:prstGeom prst="rect">
            <a:avLst/>
          </a:prstGeom>
          <a:noFill/>
        </p:spPr>
        <p:txBody>
          <a:bodyPr wrap="square">
            <a:spAutoFit/>
          </a:bodyPr>
          <a:lstStyle/>
          <a:p>
            <a:pPr algn="just"/>
            <a:endParaRPr lang="en-US" sz="18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Phase Difference is used to describe the difference in degrees or radians when two or more alternating quantities reach their maximum or zero values</a:t>
            </a:r>
          </a:p>
        </p:txBody>
      </p:sp>
    </p:spTree>
    <p:extLst>
      <p:ext uri="{BB962C8B-B14F-4D97-AF65-F5344CB8AC3E}">
        <p14:creationId xmlns:p14="http://schemas.microsoft.com/office/powerpoint/2010/main" val="1853606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542F-EF8D-725E-7C7B-0E75FC94EFEA}"/>
              </a:ext>
            </a:extLst>
          </p:cNvPr>
          <p:cNvSpPr>
            <a:spLocks noGrp="1"/>
          </p:cNvSpPr>
          <p:nvPr>
            <p:ph type="title"/>
          </p:nvPr>
        </p:nvSpPr>
        <p:spPr>
          <a:xfrm>
            <a:off x="838200" y="335628"/>
            <a:ext cx="10515600" cy="1325563"/>
          </a:xfrm>
        </p:spPr>
        <p:txBody>
          <a:bodyPr/>
          <a:lstStyle/>
          <a:p>
            <a:r>
              <a:rPr kumimoji="0" lang="en-US" sz="4400" b="1" i="0" u="none" strike="noStrike" cap="none" normalizeH="0" baseline="0" dirty="0">
                <a:ln>
                  <a:noFill/>
                </a:ln>
                <a:solidFill>
                  <a:srgbClr val="FF0000"/>
                </a:solidFill>
                <a:effectLst/>
                <a:latin typeface="Bahnschrift" pitchFamily="34" charset="0"/>
                <a:cs typeface="Arial" pitchFamily="34" charset="0"/>
              </a:rPr>
              <a:t>Phase Difference Equation</a:t>
            </a:r>
            <a:br>
              <a:rPr kumimoji="0" lang="en-US" sz="4400" b="1" i="0" u="none" strike="noStrike" cap="none" normalizeH="0" baseline="0" dirty="0">
                <a:ln>
                  <a:noFill/>
                </a:ln>
                <a:solidFill>
                  <a:srgbClr val="FF0000"/>
                </a:solidFill>
                <a:effectLst/>
                <a:latin typeface="Bahnschrift" pitchFamily="34" charset="0"/>
                <a:cs typeface="Arial" pitchFamily="34" charset="0"/>
              </a:rPr>
            </a:br>
            <a:endParaRPr lang="en-IN" dirty="0"/>
          </a:p>
        </p:txBody>
      </p:sp>
      <p:pic>
        <p:nvPicPr>
          <p:cNvPr id="4" name="Picture 2" descr="phase angle">
            <a:extLst>
              <a:ext uri="{FF2B5EF4-FFF2-40B4-BE49-F238E27FC236}">
                <a16:creationId xmlns:a16="http://schemas.microsoft.com/office/drawing/2014/main" id="{71CE51D1-1C5D-B274-A3C8-FE0BCB14E0A2}"/>
              </a:ext>
            </a:extLst>
          </p:cNvPr>
          <p:cNvPicPr>
            <a:picLocks noGrp="1" noChangeAspect="1" noChangeArrowheads="1"/>
          </p:cNvPicPr>
          <p:nvPr>
            <p:ph idx="1"/>
          </p:nvPr>
        </p:nvPicPr>
        <p:blipFill>
          <a:blip r:embed="rId2"/>
          <a:srcRect/>
          <a:stretch>
            <a:fillRect/>
          </a:stretch>
        </p:blipFill>
        <p:spPr bwMode="auto">
          <a:xfrm>
            <a:off x="1907150" y="1690688"/>
            <a:ext cx="3028950" cy="419100"/>
          </a:xfrm>
          <a:prstGeom prst="rect">
            <a:avLst/>
          </a:prstGeom>
          <a:noFill/>
        </p:spPr>
      </p:pic>
      <p:sp>
        <p:nvSpPr>
          <p:cNvPr id="8" name="TextBox 7">
            <a:extLst>
              <a:ext uri="{FF2B5EF4-FFF2-40B4-BE49-F238E27FC236}">
                <a16:creationId xmlns:a16="http://schemas.microsoft.com/office/drawing/2014/main" id="{FD9D6757-6A61-2EBD-A03A-F35DA5752816}"/>
              </a:ext>
            </a:extLst>
          </p:cNvPr>
          <p:cNvSpPr txBox="1"/>
          <p:nvPr/>
        </p:nvSpPr>
        <p:spPr>
          <a:xfrm>
            <a:off x="934064" y="2231996"/>
            <a:ext cx="7659329" cy="369332"/>
          </a:xfrm>
          <a:prstGeom prst="rect">
            <a:avLst/>
          </a:prstGeom>
          <a:noFill/>
        </p:spPr>
        <p:txBody>
          <a:bodyPr wrap="square">
            <a:spAutoFit/>
          </a:bodyPr>
          <a:lstStyle/>
          <a:p>
            <a:r>
              <a:rPr lang="en-US" sz="1800" b="1" dirty="0">
                <a:solidFill>
                  <a:srgbClr val="002060"/>
                </a:solidFill>
                <a:latin typeface="Bahnschrift" pitchFamily="34" charset="0"/>
              </a:rPr>
              <a:t>Phase Relationship of a Sinusoidal Waveform</a:t>
            </a:r>
          </a:p>
        </p:txBody>
      </p:sp>
      <p:pic>
        <p:nvPicPr>
          <p:cNvPr id="9" name="Picture 4" descr="sinusoidal phase relationship">
            <a:extLst>
              <a:ext uri="{FF2B5EF4-FFF2-40B4-BE49-F238E27FC236}">
                <a16:creationId xmlns:a16="http://schemas.microsoft.com/office/drawing/2014/main" id="{D3DAD3D4-9C34-DFD5-FB3D-81ACAA555822}"/>
              </a:ext>
            </a:extLst>
          </p:cNvPr>
          <p:cNvPicPr>
            <a:picLocks noChangeAspect="1" noChangeArrowheads="1"/>
          </p:cNvPicPr>
          <p:nvPr/>
        </p:nvPicPr>
        <p:blipFill>
          <a:blip r:embed="rId3"/>
          <a:srcRect/>
          <a:stretch>
            <a:fillRect/>
          </a:stretch>
        </p:blipFill>
        <p:spPr bwMode="auto">
          <a:xfrm>
            <a:off x="1290484" y="2733368"/>
            <a:ext cx="8748957" cy="3676651"/>
          </a:xfrm>
          <a:prstGeom prst="rect">
            <a:avLst/>
          </a:prstGeom>
          <a:noFill/>
        </p:spPr>
      </p:pic>
    </p:spTree>
    <p:extLst>
      <p:ext uri="{BB962C8B-B14F-4D97-AF65-F5344CB8AC3E}">
        <p14:creationId xmlns:p14="http://schemas.microsoft.com/office/powerpoint/2010/main" val="201505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0AD7B6-2E4E-1205-D373-A98959B0031E}"/>
              </a:ext>
            </a:extLst>
          </p:cNvPr>
          <p:cNvSpPr>
            <a:spLocks noGrp="1"/>
          </p:cNvSpPr>
          <p:nvPr>
            <p:ph idx="1"/>
          </p:nvPr>
        </p:nvSpPr>
        <p:spPr>
          <a:xfrm>
            <a:off x="838200" y="157316"/>
            <a:ext cx="10515600" cy="6479458"/>
          </a:xfrm>
        </p:spPr>
        <p:txBody>
          <a:bodyPr/>
          <a:lstStyle/>
          <a:p>
            <a:r>
              <a:rPr lang="en-US" sz="2800" b="1" dirty="0">
                <a:solidFill>
                  <a:srgbClr val="FF0000"/>
                </a:solidFill>
                <a:latin typeface="Bahnschrift" pitchFamily="34" charset="0"/>
              </a:rPr>
              <a:t>Two Sinusoidal Waveforms – “in-phase”</a:t>
            </a:r>
          </a:p>
          <a:p>
            <a:endParaRPr lang="en-IN" dirty="0"/>
          </a:p>
          <a:p>
            <a:endParaRPr lang="en-IN" dirty="0"/>
          </a:p>
          <a:p>
            <a:endParaRPr lang="en-IN" dirty="0"/>
          </a:p>
          <a:p>
            <a:endParaRPr lang="en-IN" dirty="0"/>
          </a:p>
          <a:p>
            <a:endParaRPr lang="en-IN" dirty="0"/>
          </a:p>
          <a:p>
            <a:r>
              <a:rPr lang="en-US" sz="2800" b="1" dirty="0">
                <a:solidFill>
                  <a:srgbClr val="FF0000"/>
                </a:solidFill>
                <a:latin typeface="Bahnschrift" pitchFamily="34" charset="0"/>
              </a:rPr>
              <a:t>Phase Difference of a Sinusoidal Waveform</a:t>
            </a:r>
          </a:p>
          <a:p>
            <a:br>
              <a:rPr lang="en-US" dirty="0"/>
            </a:br>
            <a:endParaRPr lang="en-US" dirty="0"/>
          </a:p>
          <a:p>
            <a:endParaRPr lang="en-IN" dirty="0"/>
          </a:p>
        </p:txBody>
      </p:sp>
      <p:pic>
        <p:nvPicPr>
          <p:cNvPr id="5" name="Picture 2" descr="in-phase sinusoids">
            <a:extLst>
              <a:ext uri="{FF2B5EF4-FFF2-40B4-BE49-F238E27FC236}">
                <a16:creationId xmlns:a16="http://schemas.microsoft.com/office/drawing/2014/main" id="{4317FB93-0E6F-DDCA-3F40-0B6E481F8B06}"/>
              </a:ext>
            </a:extLst>
          </p:cNvPr>
          <p:cNvPicPr>
            <a:picLocks noChangeAspect="1" noChangeArrowheads="1"/>
          </p:cNvPicPr>
          <p:nvPr/>
        </p:nvPicPr>
        <p:blipFill>
          <a:blip r:embed="rId2"/>
          <a:srcRect/>
          <a:stretch>
            <a:fillRect/>
          </a:stretch>
        </p:blipFill>
        <p:spPr bwMode="auto">
          <a:xfrm>
            <a:off x="916858" y="771834"/>
            <a:ext cx="8458200" cy="2293373"/>
          </a:xfrm>
          <a:prstGeom prst="rect">
            <a:avLst/>
          </a:prstGeom>
          <a:noFill/>
        </p:spPr>
      </p:pic>
      <p:pic>
        <p:nvPicPr>
          <p:cNvPr id="6" name="Picture 4" descr="phase difference of two sinusoids">
            <a:extLst>
              <a:ext uri="{FF2B5EF4-FFF2-40B4-BE49-F238E27FC236}">
                <a16:creationId xmlns:a16="http://schemas.microsoft.com/office/drawing/2014/main" id="{536B67DD-2F19-14DD-653D-CDD23A886454}"/>
              </a:ext>
            </a:extLst>
          </p:cNvPr>
          <p:cNvPicPr>
            <a:picLocks noChangeAspect="1" noChangeArrowheads="1"/>
          </p:cNvPicPr>
          <p:nvPr/>
        </p:nvPicPr>
        <p:blipFill>
          <a:blip r:embed="rId3"/>
          <a:srcRect/>
          <a:stretch>
            <a:fillRect/>
          </a:stretch>
        </p:blipFill>
        <p:spPr bwMode="auto">
          <a:xfrm>
            <a:off x="1233948" y="3733802"/>
            <a:ext cx="8305800" cy="2539180"/>
          </a:xfrm>
          <a:prstGeom prst="rect">
            <a:avLst/>
          </a:prstGeom>
          <a:noFill/>
        </p:spPr>
      </p:pic>
      <p:pic>
        <p:nvPicPr>
          <p:cNvPr id="7" name="Picture 6" descr="lagging phase difference">
            <a:extLst>
              <a:ext uri="{FF2B5EF4-FFF2-40B4-BE49-F238E27FC236}">
                <a16:creationId xmlns:a16="http://schemas.microsoft.com/office/drawing/2014/main" id="{567AC6CA-54EC-F054-7BCC-BD0492F8EC32}"/>
              </a:ext>
            </a:extLst>
          </p:cNvPr>
          <p:cNvPicPr>
            <a:picLocks noChangeAspect="1" noChangeArrowheads="1"/>
          </p:cNvPicPr>
          <p:nvPr/>
        </p:nvPicPr>
        <p:blipFill>
          <a:blip r:embed="rId4"/>
          <a:srcRect/>
          <a:stretch>
            <a:fillRect/>
          </a:stretch>
        </p:blipFill>
        <p:spPr bwMode="auto">
          <a:xfrm>
            <a:off x="8894199" y="2879519"/>
            <a:ext cx="3105150" cy="1035051"/>
          </a:xfrm>
          <a:prstGeom prst="rect">
            <a:avLst/>
          </a:prstGeom>
          <a:noFill/>
        </p:spPr>
      </p:pic>
    </p:spTree>
    <p:extLst>
      <p:ext uri="{BB962C8B-B14F-4D97-AF65-F5344CB8AC3E}">
        <p14:creationId xmlns:p14="http://schemas.microsoft.com/office/powerpoint/2010/main" val="3672083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D3AF-C42F-1623-5103-D0F963D110E0}"/>
              </a:ext>
            </a:extLst>
          </p:cNvPr>
          <p:cNvSpPr>
            <a:spLocks noGrp="1"/>
          </p:cNvSpPr>
          <p:nvPr>
            <p:ph type="title"/>
          </p:nvPr>
        </p:nvSpPr>
        <p:spPr/>
        <p:txBody>
          <a:bodyPr/>
          <a:lstStyle/>
          <a:p>
            <a:endParaRPr lang="en-IN"/>
          </a:p>
        </p:txBody>
      </p:sp>
      <p:pic>
        <p:nvPicPr>
          <p:cNvPr id="4" name="Picture 4" descr="phase difference of two sinusoids">
            <a:extLst>
              <a:ext uri="{FF2B5EF4-FFF2-40B4-BE49-F238E27FC236}">
                <a16:creationId xmlns:a16="http://schemas.microsoft.com/office/drawing/2014/main" id="{60E52649-C3F1-2A0C-0BA3-095DCE361BF7}"/>
              </a:ext>
            </a:extLst>
          </p:cNvPr>
          <p:cNvPicPr>
            <a:picLocks noGrp="1" noChangeAspect="1" noChangeArrowheads="1"/>
          </p:cNvPicPr>
          <p:nvPr>
            <p:ph idx="1"/>
          </p:nvPr>
        </p:nvPicPr>
        <p:blipFill>
          <a:blip r:embed="rId2"/>
          <a:srcRect/>
          <a:stretch>
            <a:fillRect/>
          </a:stretch>
        </p:blipFill>
        <p:spPr bwMode="auto">
          <a:xfrm>
            <a:off x="1887794" y="2074606"/>
            <a:ext cx="7747819" cy="3578942"/>
          </a:xfrm>
          <a:prstGeom prst="rect">
            <a:avLst/>
          </a:prstGeom>
          <a:noFill/>
        </p:spPr>
      </p:pic>
    </p:spTree>
    <p:extLst>
      <p:ext uri="{BB962C8B-B14F-4D97-AF65-F5344CB8AC3E}">
        <p14:creationId xmlns:p14="http://schemas.microsoft.com/office/powerpoint/2010/main" val="545449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992B9-1877-3DE2-09E6-FA37E50BBF9B}"/>
              </a:ext>
            </a:extLst>
          </p:cNvPr>
          <p:cNvSpPr>
            <a:spLocks noGrp="1"/>
          </p:cNvSpPr>
          <p:nvPr>
            <p:ph idx="1"/>
          </p:nvPr>
        </p:nvSpPr>
        <p:spPr>
          <a:xfrm>
            <a:off x="838200" y="245806"/>
            <a:ext cx="10515600" cy="5931157"/>
          </a:xfrm>
        </p:spPr>
        <p:txBody>
          <a:bodyPr/>
          <a:lstStyle/>
          <a:p>
            <a:r>
              <a:rPr lang="en-US" b="1" dirty="0">
                <a:solidFill>
                  <a:srgbClr val="FF0000"/>
                </a:solidFill>
                <a:latin typeface="Bahnschrift" pitchFamily="34" charset="0"/>
              </a:rPr>
              <a:t>Phasor Diagrams and Phasor Algebra</a:t>
            </a:r>
          </a:p>
          <a:p>
            <a:endParaRPr lang="en-US" b="1" dirty="0">
              <a:solidFill>
                <a:srgbClr val="FF0000"/>
              </a:solidFill>
              <a:latin typeface="Bahnschrift" pitchFamily="34" charset="0"/>
            </a:endParaRPr>
          </a:p>
        </p:txBody>
      </p:sp>
      <p:sp>
        <p:nvSpPr>
          <p:cNvPr id="6" name="TextBox 5">
            <a:extLst>
              <a:ext uri="{FF2B5EF4-FFF2-40B4-BE49-F238E27FC236}">
                <a16:creationId xmlns:a16="http://schemas.microsoft.com/office/drawing/2014/main" id="{9A1F1D6E-F60E-576E-168C-6514CC6C7864}"/>
              </a:ext>
            </a:extLst>
          </p:cNvPr>
          <p:cNvSpPr txBox="1"/>
          <p:nvPr/>
        </p:nvSpPr>
        <p:spPr>
          <a:xfrm>
            <a:off x="838201" y="995668"/>
            <a:ext cx="10370574"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Phasor Diagrams are a graphical way of representing the magnitude and directional relationship between two or more alternating quantities</a:t>
            </a:r>
          </a:p>
        </p:txBody>
      </p:sp>
      <p:sp>
        <p:nvSpPr>
          <p:cNvPr id="8" name="TextBox 7">
            <a:extLst>
              <a:ext uri="{FF2B5EF4-FFF2-40B4-BE49-F238E27FC236}">
                <a16:creationId xmlns:a16="http://schemas.microsoft.com/office/drawing/2014/main" id="{F002E03F-BF75-FF77-B98B-1462138F410B}"/>
              </a:ext>
            </a:extLst>
          </p:cNvPr>
          <p:cNvSpPr txBox="1"/>
          <p:nvPr/>
        </p:nvSpPr>
        <p:spPr>
          <a:xfrm>
            <a:off x="910713" y="2760643"/>
            <a:ext cx="10370574" cy="3785652"/>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Basically a rotating vector, simply called a “</a:t>
            </a:r>
            <a:r>
              <a:rPr lang="en-US" sz="2000" b="1" dirty="0">
                <a:latin typeface="Times New Roman" panose="02020603050405020304" pitchFamily="18" charset="0"/>
                <a:cs typeface="Times New Roman" panose="02020603050405020304" pitchFamily="18" charset="0"/>
              </a:rPr>
              <a:t>Phasor</a:t>
            </a:r>
            <a:r>
              <a:rPr lang="en-US" sz="2000" dirty="0">
                <a:latin typeface="Times New Roman" panose="02020603050405020304" pitchFamily="18" charset="0"/>
                <a:cs typeface="Times New Roman" panose="02020603050405020304" pitchFamily="18" charset="0"/>
              </a:rPr>
              <a:t>” is a scaled line whose length represents an AC quantity that has both magnitude (“peak amplitude”) and direction (“phase”) which is “frozen” at some point in time.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phasor is a vector that has an arrow head at one end which signifies partly the maximum value of the vector quantity ( V or I ) and partly the end of the vector that rotates.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Generally, vectors are assumed to pivot at one end around a fixed zero point known as the “point of origin” while the arrowed end representing the quantity, freely rotates in an </a:t>
            </a:r>
            <a:r>
              <a:rPr lang="en-US" sz="2000" b="1" dirty="0">
                <a:latin typeface="Times New Roman" panose="02020603050405020304" pitchFamily="18" charset="0"/>
                <a:cs typeface="Times New Roman" panose="02020603050405020304" pitchFamily="18" charset="0"/>
              </a:rPr>
              <a:t>anti-clockwise</a:t>
            </a:r>
            <a:r>
              <a:rPr lang="en-US" sz="2000" dirty="0">
                <a:latin typeface="Times New Roman" panose="02020603050405020304" pitchFamily="18" charset="0"/>
                <a:cs typeface="Times New Roman" panose="02020603050405020304" pitchFamily="18" charset="0"/>
              </a:rPr>
              <a:t> direction at an angular velocity, ( ω ) of one full revolution for every cycle. This anti-clockwise rotation of the vector is considered to be a positive rotation. Likewise, a clockwise rotation is considered to be a negative rotation.</a:t>
            </a:r>
          </a:p>
        </p:txBody>
      </p:sp>
      <p:pic>
        <p:nvPicPr>
          <p:cNvPr id="9" name="Picture 2" descr="https://www.electronics-tutorials.ws/wp-content/uploads/2013/06/acp43.gif?fit=237%2C151">
            <a:extLst>
              <a:ext uri="{FF2B5EF4-FFF2-40B4-BE49-F238E27FC236}">
                <a16:creationId xmlns:a16="http://schemas.microsoft.com/office/drawing/2014/main" id="{827277F6-BE44-D6C5-AAE7-3F05F21CEE7B}"/>
              </a:ext>
            </a:extLst>
          </p:cNvPr>
          <p:cNvPicPr>
            <a:picLocks noChangeAspect="1" noChangeArrowheads="1"/>
          </p:cNvPicPr>
          <p:nvPr/>
        </p:nvPicPr>
        <p:blipFill>
          <a:blip r:embed="rId2"/>
          <a:srcRect/>
          <a:stretch>
            <a:fillRect/>
          </a:stretch>
        </p:blipFill>
        <p:spPr bwMode="auto">
          <a:xfrm>
            <a:off x="6919503" y="1349611"/>
            <a:ext cx="2214666" cy="1411032"/>
          </a:xfrm>
          <a:prstGeom prst="rect">
            <a:avLst/>
          </a:prstGeom>
          <a:noFill/>
        </p:spPr>
      </p:pic>
    </p:spTree>
    <p:extLst>
      <p:ext uri="{BB962C8B-B14F-4D97-AF65-F5344CB8AC3E}">
        <p14:creationId xmlns:p14="http://schemas.microsoft.com/office/powerpoint/2010/main" val="1939347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D3576-E4D3-CACF-2ECD-406F97AFA9F1}"/>
              </a:ext>
            </a:extLst>
          </p:cNvPr>
          <p:cNvSpPr>
            <a:spLocks noGrp="1"/>
          </p:cNvSpPr>
          <p:nvPr>
            <p:ph type="title"/>
          </p:nvPr>
        </p:nvSpPr>
        <p:spPr>
          <a:xfrm>
            <a:off x="838200" y="365126"/>
            <a:ext cx="10515600" cy="460784"/>
          </a:xfrm>
        </p:spPr>
        <p:txBody>
          <a:bodyPr>
            <a:noAutofit/>
          </a:bodyPr>
          <a:lstStyle/>
          <a:p>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Phase Difference of a Sinusoidal Waveform</a:t>
            </a:r>
            <a:br>
              <a:rPr lang="en-US" sz="2000" b="1"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4" name="Picture 2" descr="sinusoidal waveform">
            <a:extLst>
              <a:ext uri="{FF2B5EF4-FFF2-40B4-BE49-F238E27FC236}">
                <a16:creationId xmlns:a16="http://schemas.microsoft.com/office/drawing/2014/main" id="{428209C9-57EB-18FB-04BA-12043CA8D391}"/>
              </a:ext>
            </a:extLst>
          </p:cNvPr>
          <p:cNvPicPr>
            <a:picLocks noGrp="1" noChangeAspect="1" noChangeArrowheads="1"/>
          </p:cNvPicPr>
          <p:nvPr>
            <p:ph idx="1"/>
          </p:nvPr>
        </p:nvPicPr>
        <p:blipFill>
          <a:blip r:embed="rId2"/>
          <a:srcRect/>
          <a:stretch>
            <a:fillRect/>
          </a:stretch>
        </p:blipFill>
        <p:spPr bwMode="auto">
          <a:xfrm>
            <a:off x="1179871" y="1192774"/>
            <a:ext cx="7393858" cy="2346837"/>
          </a:xfrm>
          <a:prstGeom prst="rect">
            <a:avLst/>
          </a:prstGeom>
          <a:noFill/>
        </p:spPr>
      </p:pic>
      <p:sp>
        <p:nvSpPr>
          <p:cNvPr id="6" name="TextBox 5">
            <a:extLst>
              <a:ext uri="{FF2B5EF4-FFF2-40B4-BE49-F238E27FC236}">
                <a16:creationId xmlns:a16="http://schemas.microsoft.com/office/drawing/2014/main" id="{66093DA0-6D30-B31C-F20D-8718E38FE57F}"/>
              </a:ext>
            </a:extLst>
          </p:cNvPr>
          <p:cNvSpPr txBox="1"/>
          <p:nvPr/>
        </p:nvSpPr>
        <p:spPr>
          <a:xfrm>
            <a:off x="916858" y="3906475"/>
            <a:ext cx="609600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Phasor Diagram of a Sinusoidal Waveform</a:t>
            </a:r>
          </a:p>
        </p:txBody>
      </p:sp>
      <p:pic>
        <p:nvPicPr>
          <p:cNvPr id="7" name="Picture 6" descr="phasor diagram">
            <a:extLst>
              <a:ext uri="{FF2B5EF4-FFF2-40B4-BE49-F238E27FC236}">
                <a16:creationId xmlns:a16="http://schemas.microsoft.com/office/drawing/2014/main" id="{BDC7CF5E-D8CB-B0B3-098C-B82BA10F0A61}"/>
              </a:ext>
            </a:extLst>
          </p:cNvPr>
          <p:cNvPicPr>
            <a:picLocks noChangeAspect="1" noChangeArrowheads="1"/>
          </p:cNvPicPr>
          <p:nvPr/>
        </p:nvPicPr>
        <p:blipFill>
          <a:blip r:embed="rId3"/>
          <a:srcRect/>
          <a:stretch>
            <a:fillRect/>
          </a:stretch>
        </p:blipFill>
        <p:spPr bwMode="auto">
          <a:xfrm>
            <a:off x="1251154" y="4522227"/>
            <a:ext cx="4632281" cy="1847851"/>
          </a:xfrm>
          <a:prstGeom prst="rect">
            <a:avLst/>
          </a:prstGeom>
          <a:noFill/>
        </p:spPr>
      </p:pic>
      <p:pic>
        <p:nvPicPr>
          <p:cNvPr id="8" name="Picture 8" descr="phasor diagram at 30 degrees">
            <a:extLst>
              <a:ext uri="{FF2B5EF4-FFF2-40B4-BE49-F238E27FC236}">
                <a16:creationId xmlns:a16="http://schemas.microsoft.com/office/drawing/2014/main" id="{DFDC0229-A664-0EBF-3CBB-EFE7460BE92D}"/>
              </a:ext>
            </a:extLst>
          </p:cNvPr>
          <p:cNvPicPr>
            <a:picLocks noChangeAspect="1" noChangeArrowheads="1"/>
          </p:cNvPicPr>
          <p:nvPr/>
        </p:nvPicPr>
        <p:blipFill>
          <a:blip r:embed="rId4"/>
          <a:srcRect/>
          <a:stretch>
            <a:fillRect/>
          </a:stretch>
        </p:blipFill>
        <p:spPr bwMode="auto">
          <a:xfrm>
            <a:off x="7012858" y="4550803"/>
            <a:ext cx="3810000" cy="1819275"/>
          </a:xfrm>
          <a:prstGeom prst="rect">
            <a:avLst/>
          </a:prstGeom>
          <a:noFill/>
        </p:spPr>
      </p:pic>
      <p:pic>
        <p:nvPicPr>
          <p:cNvPr id="9" name="Picture 4" descr="lagging phase difference">
            <a:extLst>
              <a:ext uri="{FF2B5EF4-FFF2-40B4-BE49-F238E27FC236}">
                <a16:creationId xmlns:a16="http://schemas.microsoft.com/office/drawing/2014/main" id="{BB2E6B2A-177F-2516-2008-0CBFEF5F61F1}"/>
              </a:ext>
            </a:extLst>
          </p:cNvPr>
          <p:cNvPicPr>
            <a:picLocks noChangeAspect="1" noChangeArrowheads="1"/>
          </p:cNvPicPr>
          <p:nvPr/>
        </p:nvPicPr>
        <p:blipFill>
          <a:blip r:embed="rId5"/>
          <a:srcRect/>
          <a:stretch>
            <a:fillRect/>
          </a:stretch>
        </p:blipFill>
        <p:spPr bwMode="auto">
          <a:xfrm>
            <a:off x="8780288" y="506974"/>
            <a:ext cx="2418347" cy="1371600"/>
          </a:xfrm>
          <a:prstGeom prst="rect">
            <a:avLst/>
          </a:prstGeom>
          <a:noFill/>
        </p:spPr>
      </p:pic>
    </p:spTree>
    <p:extLst>
      <p:ext uri="{BB962C8B-B14F-4D97-AF65-F5344CB8AC3E}">
        <p14:creationId xmlns:p14="http://schemas.microsoft.com/office/powerpoint/2010/main" val="2074214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53BD5-FFCD-4579-9D1B-A0757153140F}"/>
              </a:ext>
            </a:extLst>
          </p:cNvPr>
          <p:cNvSpPr>
            <a:spLocks noGrp="1"/>
          </p:cNvSpPr>
          <p:nvPr>
            <p:ph idx="1"/>
          </p:nvPr>
        </p:nvSpPr>
        <p:spPr>
          <a:xfrm>
            <a:off x="838200" y="324465"/>
            <a:ext cx="10515600" cy="5852498"/>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Complex Numbers and Phasors</a:t>
            </a:r>
          </a:p>
          <a:p>
            <a:r>
              <a:rPr lang="en-US" sz="2000" dirty="0">
                <a:latin typeface="Times New Roman" panose="02020603050405020304" pitchFamily="18" charset="0"/>
                <a:cs typeface="Times New Roman" panose="02020603050405020304" pitchFamily="18" charset="0"/>
              </a:rPr>
              <a:t>The mathematics used in Electrical Engineering to add together resistances, currents or DC voltages use what are called “real numbers” used as either integers or as fractions.</a:t>
            </a:r>
          </a:p>
          <a:p>
            <a:endParaRPr lang="en-IN" sz="2000" dirty="0">
              <a:latin typeface="Times New Roman" panose="02020603050405020304" pitchFamily="18" charset="0"/>
              <a:cs typeface="Times New Roman" panose="02020603050405020304" pitchFamily="18" charset="0"/>
            </a:endParaRPr>
          </a:p>
        </p:txBody>
      </p:sp>
      <p:pic>
        <p:nvPicPr>
          <p:cNvPr id="4" name="Picture 2" descr="https://www.electronics-tutorials.ws/wp-content/uploads/2013/06/acp54.gif?fit=352%2C271">
            <a:extLst>
              <a:ext uri="{FF2B5EF4-FFF2-40B4-BE49-F238E27FC236}">
                <a16:creationId xmlns:a16="http://schemas.microsoft.com/office/drawing/2014/main" id="{8BA70DDB-B700-C22E-0037-85FE96FF7D72}"/>
              </a:ext>
            </a:extLst>
          </p:cNvPr>
          <p:cNvPicPr>
            <a:picLocks noChangeAspect="1" noChangeArrowheads="1"/>
          </p:cNvPicPr>
          <p:nvPr/>
        </p:nvPicPr>
        <p:blipFill>
          <a:blip r:embed="rId2"/>
          <a:srcRect/>
          <a:stretch>
            <a:fillRect/>
          </a:stretch>
        </p:blipFill>
        <p:spPr bwMode="auto">
          <a:xfrm>
            <a:off x="1371600" y="1868130"/>
            <a:ext cx="9266903" cy="3677264"/>
          </a:xfrm>
          <a:prstGeom prst="rect">
            <a:avLst/>
          </a:prstGeom>
          <a:noFill/>
        </p:spPr>
      </p:pic>
    </p:spTree>
    <p:extLst>
      <p:ext uri="{BB962C8B-B14F-4D97-AF65-F5344CB8AC3E}">
        <p14:creationId xmlns:p14="http://schemas.microsoft.com/office/powerpoint/2010/main" val="191353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C7B817-1E9F-22A1-ADB2-1F8B9D760F55}"/>
              </a:ext>
            </a:extLst>
          </p:cNvPr>
          <p:cNvSpPr>
            <a:spLocks noGrp="1"/>
          </p:cNvSpPr>
          <p:nvPr>
            <p:ph idx="1"/>
          </p:nvPr>
        </p:nvSpPr>
        <p:spPr>
          <a:xfrm>
            <a:off x="838200" y="294968"/>
            <a:ext cx="10515600" cy="5842666"/>
          </a:xfrm>
        </p:spPr>
        <p:txBody>
          <a:bodyPr/>
          <a:lstStyle/>
          <a:p>
            <a:r>
              <a:rPr lang="en-US" b="1" dirty="0"/>
              <a:t>Phasor Addition of two Phasors</a:t>
            </a:r>
          </a:p>
          <a:p>
            <a:endParaRPr lang="en-IN" dirty="0"/>
          </a:p>
        </p:txBody>
      </p:sp>
      <p:pic>
        <p:nvPicPr>
          <p:cNvPr id="4" name="Picture 2" descr="vector addition of two phasors">
            <a:extLst>
              <a:ext uri="{FF2B5EF4-FFF2-40B4-BE49-F238E27FC236}">
                <a16:creationId xmlns:a16="http://schemas.microsoft.com/office/drawing/2014/main" id="{68ED322B-AC52-AA80-1898-7B999F586BDB}"/>
              </a:ext>
            </a:extLst>
          </p:cNvPr>
          <p:cNvPicPr>
            <a:picLocks noChangeAspect="1" noChangeArrowheads="1"/>
          </p:cNvPicPr>
          <p:nvPr/>
        </p:nvPicPr>
        <p:blipFill>
          <a:blip r:embed="rId2"/>
          <a:srcRect/>
          <a:stretch>
            <a:fillRect/>
          </a:stretch>
        </p:blipFill>
        <p:spPr bwMode="auto">
          <a:xfrm>
            <a:off x="1983659" y="1312606"/>
            <a:ext cx="6705600" cy="3435680"/>
          </a:xfrm>
          <a:prstGeom prst="rect">
            <a:avLst/>
          </a:prstGeom>
          <a:noFill/>
        </p:spPr>
      </p:pic>
      <p:sp>
        <p:nvSpPr>
          <p:cNvPr id="5" name="TextBox 4">
            <a:extLst>
              <a:ext uri="{FF2B5EF4-FFF2-40B4-BE49-F238E27FC236}">
                <a16:creationId xmlns:a16="http://schemas.microsoft.com/office/drawing/2014/main" id="{BF4A342C-B091-3167-B9CE-6584FA5FABD5}"/>
              </a:ext>
            </a:extLst>
          </p:cNvPr>
          <p:cNvSpPr txBox="1"/>
          <p:nvPr/>
        </p:nvSpPr>
        <p:spPr>
          <a:xfrm>
            <a:off x="2202426" y="5643716"/>
            <a:ext cx="7757651" cy="369332"/>
          </a:xfrm>
          <a:prstGeom prst="rect">
            <a:avLst/>
          </a:prstGeom>
          <a:noFill/>
        </p:spPr>
        <p:txBody>
          <a:bodyPr wrap="square" rtlCol="0">
            <a:spAutoFit/>
          </a:bodyPr>
          <a:lstStyle/>
          <a:p>
            <a:r>
              <a:rPr lang="en-IN" dirty="0"/>
              <a:t>V T=V1^2+V2^2+V1V2COS o</a:t>
            </a:r>
          </a:p>
        </p:txBody>
      </p:sp>
    </p:spTree>
    <p:extLst>
      <p:ext uri="{BB962C8B-B14F-4D97-AF65-F5344CB8AC3E}">
        <p14:creationId xmlns:p14="http://schemas.microsoft.com/office/powerpoint/2010/main" val="2927675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0DD2-AE2A-4CA7-81CB-4D9B17EAED88}"/>
              </a:ext>
            </a:extLst>
          </p:cNvPr>
          <p:cNvSpPr>
            <a:spLocks noGrp="1"/>
          </p:cNvSpPr>
          <p:nvPr>
            <p:ph type="title"/>
          </p:nvPr>
        </p:nvSpPr>
        <p:spPr>
          <a:xfrm>
            <a:off x="294968" y="365125"/>
            <a:ext cx="11058832" cy="765585"/>
          </a:xfrm>
        </p:spPr>
        <p:txBody>
          <a:bodyPr>
            <a:normAutofit/>
          </a:bodyPr>
          <a:lstStyle/>
          <a:p>
            <a:r>
              <a:rPr lang="en-US" sz="2400" dirty="0">
                <a:solidFill>
                  <a:srgbClr val="FF0000"/>
                </a:solidFill>
                <a:latin typeface="Times New Roman" panose="02020603050405020304" pitchFamily="18" charset="0"/>
                <a:cs typeface="Times New Roman" panose="02020603050405020304" pitchFamily="18" charset="0"/>
              </a:rPr>
              <a:t> Difference Between Resistance and Impedance are given below in the tabulated form.</a:t>
            </a:r>
            <a:endParaRPr lang="en-IN" sz="24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B45DD30-ACFA-9187-DEB7-60AEE4CCD8C7}"/>
              </a:ext>
            </a:extLst>
          </p:cNvPr>
          <p:cNvPicPr>
            <a:picLocks noGrp="1" noChangeAspect="1"/>
          </p:cNvPicPr>
          <p:nvPr>
            <p:ph idx="1"/>
          </p:nvPr>
        </p:nvPicPr>
        <p:blipFill>
          <a:blip r:embed="rId2"/>
          <a:stretch>
            <a:fillRect/>
          </a:stretch>
        </p:blipFill>
        <p:spPr>
          <a:xfrm>
            <a:off x="707922" y="1582994"/>
            <a:ext cx="10717161" cy="4623466"/>
          </a:xfrm>
        </p:spPr>
      </p:pic>
    </p:spTree>
    <p:extLst>
      <p:ext uri="{BB962C8B-B14F-4D97-AF65-F5344CB8AC3E}">
        <p14:creationId xmlns:p14="http://schemas.microsoft.com/office/powerpoint/2010/main" val="301932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7E38198-1601-3735-3A25-BD3FC583954B}"/>
              </a:ext>
            </a:extLst>
          </p:cNvPr>
          <p:cNvSpPr>
            <a:spLocks noGrp="1" noChangeArrowheads="1"/>
          </p:cNvSpPr>
          <p:nvPr>
            <p:ph idx="1"/>
          </p:nvPr>
        </p:nvSpPr>
        <p:spPr bwMode="auto">
          <a:xfrm>
            <a:off x="2939845" y="-266667"/>
            <a:ext cx="6803923" cy="33855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endParaRPr lang="en-US" altLang="en-US" sz="4000" b="1" dirty="0">
              <a:solidFill>
                <a:srgbClr val="4C4F53"/>
              </a:solidFill>
              <a:latin typeface="Times New Roman" panose="02020603050405020304" pitchFamily="18" charset="0"/>
              <a:cs typeface="Times New Roman" panose="02020603050405020304" pitchFamily="18" charset="0"/>
            </a:endParaRPr>
          </a:p>
          <a:p>
            <a:pPr marL="0" lvl="0" indent="0" algn="ctr">
              <a:lnSpc>
                <a:spcPct val="100000"/>
              </a:lnSpc>
              <a:buNone/>
            </a:pPr>
            <a:endParaRPr lang="en-US" altLang="en-US" sz="4000" b="1" dirty="0">
              <a:solidFill>
                <a:srgbClr val="4C4F53"/>
              </a:solidFill>
              <a:latin typeface="Times New Roman" panose="02020603050405020304" pitchFamily="18" charset="0"/>
              <a:cs typeface="Times New Roman" panose="02020603050405020304" pitchFamily="18" charset="0"/>
            </a:endParaRPr>
          </a:p>
          <a:p>
            <a:pPr marL="0" lvl="0" indent="0" algn="ctr">
              <a:lnSpc>
                <a:spcPct val="100000"/>
              </a:lnSpc>
              <a:buNone/>
            </a:pPr>
            <a:r>
              <a:rPr lang="en-US" altLang="en-US" sz="4000" b="1" dirty="0">
                <a:solidFill>
                  <a:srgbClr val="4C4F53"/>
                </a:solidFill>
                <a:latin typeface="Times New Roman" panose="02020603050405020304" pitchFamily="18" charset="0"/>
                <a:cs typeface="Times New Roman" panose="02020603050405020304" pitchFamily="18" charset="0"/>
              </a:rPr>
              <a:t>Advantages </a:t>
            </a:r>
            <a:r>
              <a:rPr kumimoji="0" lang="en-US" altLang="en-US" sz="4000" b="1" i="0" u="none" strike="noStrike" cap="none" normalizeH="0" baseline="0" dirty="0">
                <a:ln>
                  <a:noFill/>
                </a:ln>
                <a:solidFill>
                  <a:srgbClr val="4C4F53"/>
                </a:solidFill>
                <a:effectLst/>
                <a:latin typeface="Times New Roman" panose="02020603050405020304" pitchFamily="18" charset="0"/>
                <a:cs typeface="Times New Roman" panose="02020603050405020304" pitchFamily="18" charset="0"/>
              </a:rPr>
              <a:t>of ac over dc:</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4000" b="1" i="0" u="none" strike="noStrike" cap="none" normalizeH="0" baseline="0" dirty="0">
                <a:ln>
                  <a:noFill/>
                </a:ln>
                <a:solidFill>
                  <a:srgbClr val="4C4F53"/>
                </a:solidFill>
                <a:effectLst/>
                <a:latin typeface="Times New Roman" panose="02020603050405020304" pitchFamily="18" charset="0"/>
                <a:cs typeface="Times New Roman" panose="02020603050405020304" pitchFamily="18" charset="0"/>
              </a:rPr>
            </a:br>
            <a:endParaRPr kumimoji="0" lang="en-US" altLang="en-US" sz="5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089085E-02B6-0968-DAE0-C48194A0F992}"/>
              </a:ext>
            </a:extLst>
          </p:cNvPr>
          <p:cNvSpPr txBox="1"/>
          <p:nvPr/>
        </p:nvSpPr>
        <p:spPr>
          <a:xfrm>
            <a:off x="842506" y="2496307"/>
            <a:ext cx="9874655" cy="3139321"/>
          </a:xfrm>
          <a:prstGeom prst="rect">
            <a:avLst/>
          </a:prstGeom>
          <a:noFill/>
        </p:spPr>
        <p:txBody>
          <a:bodyPr wrap="square">
            <a:spAutoFit/>
          </a:bodyPr>
          <a:lstStyle/>
          <a:p>
            <a:pPr algn="l">
              <a:buFont typeface="+mj-lt"/>
              <a:buAutoNum type="arabicPeriod"/>
            </a:pPr>
            <a:r>
              <a:rPr lang="en-US" b="0" i="0" dirty="0">
                <a:solidFill>
                  <a:srgbClr val="4C4F53"/>
                </a:solidFill>
                <a:effectLst/>
                <a:latin typeface="Times New Roman" panose="02020603050405020304" pitchFamily="18" charset="0"/>
                <a:cs typeface="Times New Roman" panose="02020603050405020304" pitchFamily="18" charset="0"/>
              </a:rPr>
              <a:t>We all know that we got ac supply in our homes and we got this supply by transmitting ac over long distances. AC can be transmitted using step up transformers but direct current or dc can not be transmitted by this method.</a:t>
            </a:r>
          </a:p>
          <a:p>
            <a:pPr algn="l">
              <a:buFont typeface="+mj-lt"/>
              <a:buAutoNum type="arabicPeriod"/>
            </a:pPr>
            <a:r>
              <a:rPr lang="en-US" b="0" i="0" dirty="0">
                <a:solidFill>
                  <a:srgbClr val="4C4F53"/>
                </a:solidFill>
                <a:effectLst/>
                <a:latin typeface="Times New Roman" panose="02020603050405020304" pitchFamily="18" charset="0"/>
                <a:cs typeface="Times New Roman" panose="02020603050405020304" pitchFamily="18" charset="0"/>
              </a:rPr>
              <a:t>The ac is easy to generate than dc.</a:t>
            </a:r>
          </a:p>
          <a:p>
            <a:pPr algn="l">
              <a:buFont typeface="+mj-lt"/>
              <a:buAutoNum type="arabicPeriod"/>
            </a:pPr>
            <a:r>
              <a:rPr lang="en-US" b="0" i="0" dirty="0">
                <a:solidFill>
                  <a:srgbClr val="4C4F53"/>
                </a:solidFill>
                <a:effectLst/>
                <a:latin typeface="Times New Roman" panose="02020603050405020304" pitchFamily="18" charset="0"/>
                <a:cs typeface="Times New Roman" panose="02020603050405020304" pitchFamily="18" charset="0"/>
              </a:rPr>
              <a:t>It is cheaper to generate ac than dc.</a:t>
            </a:r>
          </a:p>
          <a:p>
            <a:pPr algn="l">
              <a:buFont typeface="+mj-lt"/>
              <a:buAutoNum type="arabicPeriod"/>
            </a:pPr>
            <a:r>
              <a:rPr lang="en-US" b="0" i="0" dirty="0">
                <a:solidFill>
                  <a:srgbClr val="4C4F53"/>
                </a:solidFill>
                <a:effectLst/>
                <a:latin typeface="Times New Roman" panose="02020603050405020304" pitchFamily="18" charset="0"/>
                <a:cs typeface="Times New Roman" panose="02020603050405020304" pitchFamily="18" charset="0"/>
              </a:rPr>
              <a:t>The ac generators have higher efficiency than dc.</a:t>
            </a:r>
          </a:p>
          <a:p>
            <a:pPr algn="l">
              <a:buFont typeface="+mj-lt"/>
              <a:buAutoNum type="arabicPeriod"/>
            </a:pPr>
            <a:r>
              <a:rPr lang="en-US" b="0" i="0" dirty="0">
                <a:solidFill>
                  <a:srgbClr val="4C4F53"/>
                </a:solidFill>
                <a:effectLst/>
                <a:latin typeface="Times New Roman" panose="02020603050405020304" pitchFamily="18" charset="0"/>
                <a:cs typeface="Times New Roman" panose="02020603050405020304" pitchFamily="18" charset="0"/>
              </a:rPr>
              <a:t>The loss of energy during transmission is negligible for ac.</a:t>
            </a:r>
          </a:p>
          <a:p>
            <a:pPr algn="l">
              <a:buFont typeface="+mj-lt"/>
              <a:buAutoNum type="arabicPeriod"/>
            </a:pPr>
            <a:r>
              <a:rPr lang="en-US" b="0" i="0" dirty="0">
                <a:solidFill>
                  <a:srgbClr val="4C4F53"/>
                </a:solidFill>
                <a:effectLst/>
                <a:latin typeface="Times New Roman" panose="02020603050405020304" pitchFamily="18" charset="0"/>
                <a:cs typeface="Times New Roman" panose="02020603050405020304" pitchFamily="18" charset="0"/>
              </a:rPr>
              <a:t>The ac can be easily converted into dc.</a:t>
            </a:r>
          </a:p>
          <a:p>
            <a:pPr algn="l">
              <a:buFont typeface="+mj-lt"/>
              <a:buAutoNum type="arabicPeriod"/>
            </a:pPr>
            <a:r>
              <a:rPr lang="en-US" b="0" i="0" dirty="0">
                <a:solidFill>
                  <a:srgbClr val="4C4F53"/>
                </a:solidFill>
                <a:effectLst/>
                <a:latin typeface="Times New Roman" panose="02020603050405020304" pitchFamily="18" charset="0"/>
                <a:cs typeface="Times New Roman" panose="02020603050405020304" pitchFamily="18" charset="0"/>
              </a:rPr>
              <a:t>The variation of ac can easily be done using transformers either step up or step down.</a:t>
            </a:r>
          </a:p>
          <a:p>
            <a:pPr algn="l">
              <a:buFont typeface="+mj-lt"/>
              <a:buAutoNum type="arabicPeriod"/>
            </a:pPr>
            <a:r>
              <a:rPr lang="en-US" b="0" i="0" dirty="0">
                <a:solidFill>
                  <a:srgbClr val="4C4F53"/>
                </a:solidFill>
                <a:effectLst/>
                <a:latin typeface="Times New Roman" panose="02020603050405020304" pitchFamily="18" charset="0"/>
                <a:cs typeface="Times New Roman" panose="02020603050405020304" pitchFamily="18" charset="0"/>
              </a:rPr>
              <a:t>The value or magnitude of ac can be decreased easily without loss of excess of energy. This can be done by using choke coil.</a:t>
            </a:r>
          </a:p>
        </p:txBody>
      </p:sp>
    </p:spTree>
    <p:extLst>
      <p:ext uri="{BB962C8B-B14F-4D97-AF65-F5344CB8AC3E}">
        <p14:creationId xmlns:p14="http://schemas.microsoft.com/office/powerpoint/2010/main" val="128187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7B26B-FBA4-5491-B054-674F23DDA7A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3FFC946-746E-9CDD-779F-3ABD14972150}"/>
              </a:ext>
            </a:extLst>
          </p:cNvPr>
          <p:cNvPicPr>
            <a:picLocks noGrp="1" noChangeAspect="1"/>
          </p:cNvPicPr>
          <p:nvPr>
            <p:ph idx="1"/>
          </p:nvPr>
        </p:nvPicPr>
        <p:blipFill>
          <a:blip r:embed="rId2"/>
          <a:stretch>
            <a:fillRect/>
          </a:stretch>
        </p:blipFill>
        <p:spPr>
          <a:xfrm>
            <a:off x="838200" y="2522886"/>
            <a:ext cx="10311581" cy="2956816"/>
          </a:xfrm>
        </p:spPr>
      </p:pic>
    </p:spTree>
    <p:extLst>
      <p:ext uri="{BB962C8B-B14F-4D97-AF65-F5344CB8AC3E}">
        <p14:creationId xmlns:p14="http://schemas.microsoft.com/office/powerpoint/2010/main" val="133592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D2B8A-5917-512C-54C3-2199C387B7C0}"/>
              </a:ext>
            </a:extLst>
          </p:cNvPr>
          <p:cNvSpPr>
            <a:spLocks noGrp="1"/>
          </p:cNvSpPr>
          <p:nvPr>
            <p:ph type="title"/>
          </p:nvPr>
        </p:nvSpPr>
        <p:spPr>
          <a:xfrm>
            <a:off x="838200" y="501445"/>
            <a:ext cx="10515600" cy="658761"/>
          </a:xfrm>
        </p:spPr>
        <p:txBody>
          <a:bodyPr>
            <a:noAutofit/>
          </a:bodyPr>
          <a:lstStyle/>
          <a:p>
            <a:br>
              <a:rPr lang="en-US" sz="3200" dirty="0">
                <a:solidFill>
                  <a:srgbClr val="FF0066"/>
                </a:solidFill>
                <a:latin typeface="Times New Roman" panose="02020603050405020304" pitchFamily="18" charset="0"/>
                <a:cs typeface="Times New Roman" panose="02020603050405020304" pitchFamily="18" charset="0"/>
              </a:rPr>
            </a:br>
            <a:r>
              <a:rPr lang="en-US" sz="3200" dirty="0">
                <a:solidFill>
                  <a:srgbClr val="FF0066"/>
                </a:solidFill>
                <a:latin typeface="Times New Roman" panose="02020603050405020304" pitchFamily="18" charset="0"/>
                <a:cs typeface="Times New Roman" panose="02020603050405020304" pitchFamily="18" charset="0"/>
              </a:rPr>
              <a:t>Analysis of AC circuits with single basic network elements.</a:t>
            </a:r>
            <a:br>
              <a:rPr lang="en-US" sz="3200" dirty="0">
                <a:solidFill>
                  <a:srgbClr val="FF0066"/>
                </a:solidFill>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B1B70D4-C43A-C549-24DF-B109C8C95718}"/>
              </a:ext>
            </a:extLst>
          </p:cNvPr>
          <p:cNvSpPr>
            <a:spLocks noGrp="1"/>
          </p:cNvSpPr>
          <p:nvPr>
            <p:ph idx="1"/>
          </p:nvPr>
        </p:nvSpPr>
        <p:spPr>
          <a:xfrm>
            <a:off x="838200" y="1307690"/>
            <a:ext cx="10515600" cy="5260258"/>
          </a:xfrm>
        </p:spPr>
        <p:txBody>
          <a:bodyPr>
            <a:normAutofit/>
          </a:bodyPr>
          <a:lstStyle/>
          <a:p>
            <a:pPr algn="ctr"/>
            <a:r>
              <a:rPr lang="en-US" sz="1800" b="1" i="1" dirty="0">
                <a:solidFill>
                  <a:srgbClr val="00B050"/>
                </a:solidFill>
                <a:latin typeface="Times New Roman" panose="02020603050405020304" pitchFamily="18" charset="0"/>
                <a:cs typeface="Times New Roman" panose="02020603050405020304" pitchFamily="18" charset="0"/>
              </a:rPr>
              <a:t>Pure Resistive AC Circuit</a:t>
            </a:r>
          </a:p>
          <a:p>
            <a:pPr algn="ctr"/>
            <a:endParaRPr lang="en-US" sz="1800" dirty="0">
              <a:solidFill>
                <a:srgbClr val="00B050"/>
              </a:solidFill>
              <a:latin typeface="Times New Roman" panose="02020603050405020304" pitchFamily="18" charset="0"/>
              <a:cs typeface="Times New Roman" panose="02020603050405020304" pitchFamily="18" charset="0"/>
            </a:endParaRPr>
          </a:p>
          <a:p>
            <a:pPr algn="just"/>
            <a:r>
              <a:rPr lang="en-US" sz="1800" dirty="0">
                <a:solidFill>
                  <a:srgbClr val="0070C0"/>
                </a:solidFill>
                <a:latin typeface="Times New Roman" panose="02020603050405020304" pitchFamily="18" charset="0"/>
                <a:cs typeface="Times New Roman" panose="02020603050405020304" pitchFamily="18" charset="0"/>
              </a:rPr>
              <a:t>The circuit containing only a pure resistance of R ohms in the AC circuit is known as </a:t>
            </a:r>
            <a:r>
              <a:rPr lang="en-US" sz="1800" b="1" dirty="0">
                <a:solidFill>
                  <a:srgbClr val="0070C0"/>
                </a:solidFill>
                <a:latin typeface="Times New Roman" panose="02020603050405020304" pitchFamily="18" charset="0"/>
                <a:cs typeface="Times New Roman" panose="02020603050405020304" pitchFamily="18" charset="0"/>
              </a:rPr>
              <a:t>Pure Resistive AC Circuit</a:t>
            </a:r>
            <a:r>
              <a:rPr lang="en-US" sz="1800" dirty="0">
                <a:solidFill>
                  <a:srgbClr val="0070C0"/>
                </a:solidFill>
                <a:latin typeface="Times New Roman" panose="02020603050405020304" pitchFamily="18" charset="0"/>
                <a:cs typeface="Times New Roman" panose="02020603050405020304" pitchFamily="18" charset="0"/>
              </a:rPr>
              <a:t>. Hence, the alternating current and voltage follows a shape of the Sine wave or known as the sinusoidal waveform.</a:t>
            </a:r>
          </a:p>
          <a:p>
            <a:r>
              <a:rPr lang="en-US" sz="1800" dirty="0">
                <a:solidFill>
                  <a:schemeClr val="accent2">
                    <a:lumMod val="75000"/>
                  </a:schemeClr>
                </a:solidFill>
                <a:latin typeface="Times New Roman" panose="02020603050405020304" pitchFamily="18" charset="0"/>
                <a:cs typeface="Times New Roman" panose="02020603050405020304" pitchFamily="18" charset="0"/>
              </a:rPr>
              <a:t>In the purely resistive circuit, the power is dissipated by the resistors and the phase of the voltage and current remains same i.e., both the voltage and current reach their maximum value at the same time. The resistor is the passive device which neither produce nor consume electric power. It converts the</a:t>
            </a:r>
            <a:r>
              <a:rPr lang="en-US" sz="1800" b="1" dirty="0">
                <a:solidFill>
                  <a:schemeClr val="accent2">
                    <a:lumMod val="75000"/>
                  </a:schemeClr>
                </a:solidFill>
                <a:latin typeface="Times New Roman" panose="02020603050405020304" pitchFamily="18" charset="0"/>
                <a:cs typeface="Times New Roman" panose="02020603050405020304" pitchFamily="18" charset="0"/>
              </a:rPr>
              <a:t> electrical energy into heat</a:t>
            </a:r>
            <a:r>
              <a:rPr lang="en-US" sz="1800" dirty="0">
                <a:solidFill>
                  <a:schemeClr val="accent2">
                    <a:lumMod val="75000"/>
                  </a:schemeClr>
                </a:solidFill>
                <a:latin typeface="Times New Roman" panose="02020603050405020304" pitchFamily="18" charset="0"/>
                <a:cs typeface="Times New Roman" panose="02020603050405020304" pitchFamily="18" charset="0"/>
              </a:rPr>
              <a:t>.</a:t>
            </a:r>
          </a:p>
          <a:p>
            <a:r>
              <a:rPr lang="en-US" sz="1800" dirty="0">
                <a:solidFill>
                  <a:schemeClr val="accent4">
                    <a:lumMod val="50000"/>
                  </a:schemeClr>
                </a:solidFill>
                <a:latin typeface="Times New Roman" panose="02020603050405020304" pitchFamily="18" charset="0"/>
                <a:cs typeface="Times New Roman" panose="02020603050405020304" pitchFamily="18" charset="0"/>
              </a:rPr>
              <a:t>In an AC circuit, the ratio of voltage to current depends upon the supply frequency, phase angle, and phase difference. In an AC resistive circuit, the value of resistance of the resistor will be same irrespective of the supply frequency.</a:t>
            </a:r>
          </a:p>
          <a:p>
            <a:r>
              <a:rPr lang="en-US" sz="1800" dirty="0">
                <a:latin typeface="Times New Roman" panose="02020603050405020304" pitchFamily="18" charset="0"/>
                <a:cs typeface="Times New Roman" panose="02020603050405020304" pitchFamily="18" charset="0"/>
              </a:rPr>
              <a:t>Let the alternating voltage applied across the circuit be given by the equation</a:t>
            </a:r>
          </a:p>
          <a:p>
            <a:endParaRPr lang="en-IN" sz="1800" dirty="0">
              <a:latin typeface="Times New Roman" panose="02020603050405020304" pitchFamily="18" charset="0"/>
              <a:cs typeface="Times New Roman" panose="02020603050405020304" pitchFamily="18" charset="0"/>
            </a:endParaRPr>
          </a:p>
        </p:txBody>
      </p:sp>
      <p:pic>
        <p:nvPicPr>
          <p:cNvPr id="11" name="Picture 2" descr="pure resistive circuit eq1">
            <a:extLst>
              <a:ext uri="{FF2B5EF4-FFF2-40B4-BE49-F238E27FC236}">
                <a16:creationId xmlns:a16="http://schemas.microsoft.com/office/drawing/2014/main" id="{64F99B43-C13F-7E87-9EEB-7FC90FC6D358}"/>
              </a:ext>
            </a:extLst>
          </p:cNvPr>
          <p:cNvPicPr>
            <a:picLocks noChangeAspect="1" noChangeArrowheads="1"/>
          </p:cNvPicPr>
          <p:nvPr/>
        </p:nvPicPr>
        <p:blipFill>
          <a:blip r:embed="rId2"/>
          <a:srcRect/>
          <a:stretch>
            <a:fillRect/>
          </a:stretch>
        </p:blipFill>
        <p:spPr bwMode="auto">
          <a:xfrm>
            <a:off x="3465871" y="5230349"/>
            <a:ext cx="2800350" cy="493561"/>
          </a:xfrm>
          <a:prstGeom prst="rect">
            <a:avLst/>
          </a:prstGeom>
          <a:noFill/>
        </p:spPr>
      </p:pic>
    </p:spTree>
    <p:extLst>
      <p:ext uri="{BB962C8B-B14F-4D97-AF65-F5344CB8AC3E}">
        <p14:creationId xmlns:p14="http://schemas.microsoft.com/office/powerpoint/2010/main" val="4287380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ure resistive circuit eq1">
            <a:extLst>
              <a:ext uri="{FF2B5EF4-FFF2-40B4-BE49-F238E27FC236}">
                <a16:creationId xmlns:a16="http://schemas.microsoft.com/office/drawing/2014/main" id="{17616040-52ED-775C-F6C5-0B8714B31691}"/>
              </a:ext>
            </a:extLst>
          </p:cNvPr>
          <p:cNvPicPr>
            <a:picLocks noGrp="1" noChangeAspect="1" noChangeArrowheads="1"/>
          </p:cNvPicPr>
          <p:nvPr>
            <p:ph idx="1"/>
          </p:nvPr>
        </p:nvPicPr>
        <p:blipFill>
          <a:blip r:embed="rId2"/>
          <a:srcRect/>
          <a:stretch>
            <a:fillRect/>
          </a:stretch>
        </p:blipFill>
        <p:spPr bwMode="auto">
          <a:xfrm>
            <a:off x="3368471" y="328177"/>
            <a:ext cx="2800350" cy="561975"/>
          </a:xfrm>
          <a:prstGeom prst="rect">
            <a:avLst/>
          </a:prstGeom>
          <a:noFill/>
        </p:spPr>
      </p:pic>
      <p:pic>
        <p:nvPicPr>
          <p:cNvPr id="5" name="Picture 4" descr="pure resistive circuit eq2">
            <a:extLst>
              <a:ext uri="{FF2B5EF4-FFF2-40B4-BE49-F238E27FC236}">
                <a16:creationId xmlns:a16="http://schemas.microsoft.com/office/drawing/2014/main" id="{3165CB68-A851-6AEB-21C6-3F0EF88F157E}"/>
              </a:ext>
            </a:extLst>
          </p:cNvPr>
          <p:cNvPicPr>
            <a:picLocks noChangeAspect="1" noChangeArrowheads="1"/>
          </p:cNvPicPr>
          <p:nvPr/>
        </p:nvPicPr>
        <p:blipFill>
          <a:blip r:embed="rId3"/>
          <a:srcRect/>
          <a:stretch>
            <a:fillRect/>
          </a:stretch>
        </p:blipFill>
        <p:spPr bwMode="auto">
          <a:xfrm>
            <a:off x="3111296" y="825708"/>
            <a:ext cx="3057525" cy="819151"/>
          </a:xfrm>
          <a:prstGeom prst="rect">
            <a:avLst/>
          </a:prstGeom>
          <a:noFill/>
        </p:spPr>
      </p:pic>
      <p:sp>
        <p:nvSpPr>
          <p:cNvPr id="8" name="TextBox 7">
            <a:extLst>
              <a:ext uri="{FF2B5EF4-FFF2-40B4-BE49-F238E27FC236}">
                <a16:creationId xmlns:a16="http://schemas.microsoft.com/office/drawing/2014/main" id="{C353CF4E-4B5A-CC59-D627-46878B5E0F4A}"/>
              </a:ext>
            </a:extLst>
          </p:cNvPr>
          <p:cNvSpPr txBox="1"/>
          <p:nvPr/>
        </p:nvSpPr>
        <p:spPr>
          <a:xfrm>
            <a:off x="1455174" y="1975232"/>
            <a:ext cx="64597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value of current will be maximum when </a:t>
            </a:r>
            <a:r>
              <a:rPr lang="en-US" dirty="0" err="1">
                <a:latin typeface="Times New Roman" panose="02020603050405020304" pitchFamily="18" charset="0"/>
                <a:cs typeface="Times New Roman" panose="02020603050405020304" pitchFamily="18" charset="0"/>
              </a:rPr>
              <a:t>ωt</a:t>
            </a:r>
            <a:r>
              <a:rPr lang="en-US" dirty="0">
                <a:latin typeface="Times New Roman" panose="02020603050405020304" pitchFamily="18" charset="0"/>
                <a:cs typeface="Times New Roman" panose="02020603050405020304" pitchFamily="18" charset="0"/>
              </a:rPr>
              <a:t>= 90° or </a:t>
            </a:r>
            <a:r>
              <a:rPr lang="en-US" dirty="0" err="1">
                <a:latin typeface="Times New Roman" panose="02020603050405020304" pitchFamily="18" charset="0"/>
                <a:cs typeface="Times New Roman" panose="02020603050405020304" pitchFamily="18" charset="0"/>
              </a:rPr>
              <a:t>sinωt</a:t>
            </a:r>
            <a:r>
              <a:rPr lang="en-US" dirty="0">
                <a:latin typeface="Times New Roman" panose="02020603050405020304" pitchFamily="18" charset="0"/>
                <a:cs typeface="Times New Roman" panose="02020603050405020304" pitchFamily="18" charset="0"/>
              </a:rPr>
              <a:t> = 1</a:t>
            </a:r>
          </a:p>
        </p:txBody>
      </p:sp>
      <p:pic>
        <p:nvPicPr>
          <p:cNvPr id="9" name="Picture 2" descr="pure-resistive-circuit">
            <a:extLst>
              <a:ext uri="{FF2B5EF4-FFF2-40B4-BE49-F238E27FC236}">
                <a16:creationId xmlns:a16="http://schemas.microsoft.com/office/drawing/2014/main" id="{A3257651-982B-FC9A-BD79-803865615631}"/>
              </a:ext>
            </a:extLst>
          </p:cNvPr>
          <p:cNvPicPr>
            <a:picLocks noChangeAspect="1" noChangeArrowheads="1"/>
          </p:cNvPicPr>
          <p:nvPr/>
        </p:nvPicPr>
        <p:blipFill>
          <a:blip r:embed="rId4"/>
          <a:srcRect r="13010" b="10092"/>
          <a:stretch>
            <a:fillRect/>
          </a:stretch>
        </p:blipFill>
        <p:spPr bwMode="auto">
          <a:xfrm>
            <a:off x="8337138" y="277312"/>
            <a:ext cx="2800351" cy="2450307"/>
          </a:xfrm>
          <a:prstGeom prst="rect">
            <a:avLst/>
          </a:prstGeom>
          <a:noFill/>
        </p:spPr>
      </p:pic>
      <p:pic>
        <p:nvPicPr>
          <p:cNvPr id="10" name="Picture 6" descr="pure resistive circuit eq3">
            <a:extLst>
              <a:ext uri="{FF2B5EF4-FFF2-40B4-BE49-F238E27FC236}">
                <a16:creationId xmlns:a16="http://schemas.microsoft.com/office/drawing/2014/main" id="{D14F42EC-AA29-6F18-E8CB-CA2F196E9983}"/>
              </a:ext>
            </a:extLst>
          </p:cNvPr>
          <p:cNvPicPr>
            <a:picLocks noChangeAspect="1" noChangeArrowheads="1"/>
          </p:cNvPicPr>
          <p:nvPr/>
        </p:nvPicPr>
        <p:blipFill>
          <a:blip r:embed="rId5"/>
          <a:srcRect/>
          <a:stretch>
            <a:fillRect/>
          </a:stretch>
        </p:blipFill>
        <p:spPr bwMode="auto">
          <a:xfrm>
            <a:off x="3411333" y="2465769"/>
            <a:ext cx="2457450" cy="638175"/>
          </a:xfrm>
          <a:prstGeom prst="rect">
            <a:avLst/>
          </a:prstGeom>
          <a:noFill/>
        </p:spPr>
      </p:pic>
      <p:sp>
        <p:nvSpPr>
          <p:cNvPr id="13" name="TextBox 12">
            <a:extLst>
              <a:ext uri="{FF2B5EF4-FFF2-40B4-BE49-F238E27FC236}">
                <a16:creationId xmlns:a16="http://schemas.microsoft.com/office/drawing/2014/main" id="{8271FAF6-2744-9F44-F73B-01710DEE9686}"/>
              </a:ext>
            </a:extLst>
          </p:cNvPr>
          <p:cNvSpPr txBox="1"/>
          <p:nvPr/>
        </p:nvSpPr>
        <p:spPr>
          <a:xfrm>
            <a:off x="766917" y="3225150"/>
            <a:ext cx="10874478" cy="2585323"/>
          </a:xfrm>
          <a:prstGeom prst="rect">
            <a:avLst/>
          </a:prstGeom>
          <a:noFill/>
        </p:spPr>
        <p:txBody>
          <a:bodyPr wrap="square">
            <a:spAutoFit/>
          </a:bodyPr>
          <a:lstStyle/>
          <a:p>
            <a:pPr algn="ctr"/>
            <a:r>
              <a:rPr lang="en-US" dirty="0">
                <a:solidFill>
                  <a:srgbClr val="002060"/>
                </a:solidFill>
                <a:latin typeface="Times New Roman" panose="02020603050405020304" pitchFamily="18" charset="0"/>
                <a:cs typeface="Times New Roman" panose="02020603050405020304" pitchFamily="18" charset="0"/>
              </a:rPr>
              <a:t>Phase Angle and Waveform of Resistive Circuit</a:t>
            </a:r>
          </a:p>
          <a:p>
            <a:pPr algn="ctr"/>
            <a:endParaRPr lang="en-US" dirty="0">
              <a:solidFill>
                <a:srgbClr val="002060"/>
              </a:solidFill>
              <a:latin typeface="Times New Roman" panose="02020603050405020304" pitchFamily="18" charset="0"/>
              <a:cs typeface="Times New Roman" panose="02020603050405020304" pitchFamily="18" charset="0"/>
            </a:endParaRPr>
          </a:p>
          <a:p>
            <a:pPr algn="just"/>
            <a:r>
              <a:rPr lang="en-US" dirty="0">
                <a:solidFill>
                  <a:srgbClr val="C00000"/>
                </a:solidFill>
                <a:latin typeface="Times New Roman" panose="02020603050405020304" pitchFamily="18" charset="0"/>
                <a:cs typeface="Times New Roman" panose="02020603050405020304" pitchFamily="18" charset="0"/>
              </a:rPr>
              <a:t>From equation (1) and (3), it is clear that there is no phase difference between the applied voltage and the current flowing through a purely resistive circuit, i.e. phase angle between voltage and current is</a:t>
            </a:r>
            <a:r>
              <a:rPr lang="en-US" b="1" dirty="0">
                <a:solidFill>
                  <a:srgbClr val="C00000"/>
                </a:solidFill>
                <a:latin typeface="Times New Roman" panose="02020603050405020304" pitchFamily="18" charset="0"/>
                <a:cs typeface="Times New Roman" panose="02020603050405020304" pitchFamily="18" charset="0"/>
              </a:rPr>
              <a:t> zero</a:t>
            </a:r>
            <a:r>
              <a:rPr lang="en-US" dirty="0">
                <a:solidFill>
                  <a:srgbClr val="C00000"/>
                </a:solidFill>
                <a:latin typeface="Times New Roman" panose="02020603050405020304" pitchFamily="18" charset="0"/>
                <a:cs typeface="Times New Roman" panose="02020603050405020304" pitchFamily="18" charset="0"/>
              </a:rPr>
              <a:t>. </a:t>
            </a:r>
          </a:p>
          <a:p>
            <a:pPr algn="just"/>
            <a:endParaRPr lang="en-US" dirty="0">
              <a:solidFill>
                <a:srgbClr val="C00000"/>
              </a:solidFill>
              <a:latin typeface="Times New Roman" panose="02020603050405020304" pitchFamily="18" charset="0"/>
              <a:cs typeface="Times New Roman" panose="02020603050405020304" pitchFamily="18" charset="0"/>
            </a:endParaRPr>
          </a:p>
          <a:p>
            <a:pPr algn="just"/>
            <a:r>
              <a:rPr lang="en-US" dirty="0">
                <a:solidFill>
                  <a:srgbClr val="C00000"/>
                </a:solidFill>
                <a:latin typeface="Times New Roman" panose="02020603050405020304" pitchFamily="18" charset="0"/>
                <a:cs typeface="Times New Roman" panose="02020603050405020304" pitchFamily="18" charset="0"/>
              </a:rPr>
              <a:t>Hence, in an AC circuit containing pure resistance, the current is in phase with the voltage as shown in the waveform figure below.</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022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F20B-4722-095E-AF08-4C43DDFD0EFD}"/>
              </a:ext>
            </a:extLst>
          </p:cNvPr>
          <p:cNvSpPr>
            <a:spLocks noGrp="1"/>
          </p:cNvSpPr>
          <p:nvPr>
            <p:ph type="title"/>
          </p:nvPr>
        </p:nvSpPr>
        <p:spPr/>
        <p:txBody>
          <a:bodyPr/>
          <a:lstStyle/>
          <a:p>
            <a:endParaRPr lang="en-IN"/>
          </a:p>
        </p:txBody>
      </p:sp>
      <p:pic>
        <p:nvPicPr>
          <p:cNvPr id="4" name="Picture 8" descr="resistive-circuit-waveform ">
            <a:extLst>
              <a:ext uri="{FF2B5EF4-FFF2-40B4-BE49-F238E27FC236}">
                <a16:creationId xmlns:a16="http://schemas.microsoft.com/office/drawing/2014/main" id="{B4DF9D8E-359F-6A26-D081-F9AD6E921323}"/>
              </a:ext>
            </a:extLst>
          </p:cNvPr>
          <p:cNvPicPr>
            <a:picLocks noGrp="1" noChangeAspect="1" noChangeArrowheads="1"/>
          </p:cNvPicPr>
          <p:nvPr>
            <p:ph idx="1"/>
          </p:nvPr>
        </p:nvPicPr>
        <p:blipFill>
          <a:blip r:embed="rId2"/>
          <a:srcRect b="4545"/>
          <a:stretch>
            <a:fillRect/>
          </a:stretch>
        </p:blipFill>
        <p:spPr bwMode="auto">
          <a:xfrm>
            <a:off x="1297858" y="1825625"/>
            <a:ext cx="9792929" cy="3936078"/>
          </a:xfrm>
          <a:prstGeom prst="rect">
            <a:avLst/>
          </a:prstGeom>
          <a:noFill/>
        </p:spPr>
      </p:pic>
    </p:spTree>
    <p:extLst>
      <p:ext uri="{BB962C8B-B14F-4D97-AF65-F5344CB8AC3E}">
        <p14:creationId xmlns:p14="http://schemas.microsoft.com/office/powerpoint/2010/main" val="3940029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64094B-3229-4175-53C1-DBED2D438993}"/>
              </a:ext>
            </a:extLst>
          </p:cNvPr>
          <p:cNvSpPr>
            <a:spLocks noGrp="1"/>
          </p:cNvSpPr>
          <p:nvPr>
            <p:ph idx="1"/>
          </p:nvPr>
        </p:nvSpPr>
        <p:spPr>
          <a:xfrm>
            <a:off x="582561" y="533450"/>
            <a:ext cx="10881852" cy="6240975"/>
          </a:xfrm>
        </p:spPr>
        <p:txBody>
          <a:bodyPr>
            <a:normAutofit/>
          </a:bodyPr>
          <a:lstStyle/>
          <a:p>
            <a:r>
              <a:rPr lang="en-US" sz="1600" dirty="0">
                <a:latin typeface="Times New Roman" panose="02020603050405020304" pitchFamily="18" charset="0"/>
                <a:cs typeface="Times New Roman" panose="02020603050405020304" pitchFamily="18" charset="0"/>
              </a:rPr>
              <a:t>The instantaneous power in a purely resistive circuit is given by the equation shown below: Instantaneous power, p= vi</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average power consumed in the circuit over a complete cycle is given by</a:t>
            </a:r>
          </a:p>
          <a:p>
            <a:endParaRPr lang="en-US"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pPr algn="l" fontAlgn="base"/>
            <a:r>
              <a:rPr lang="en-US" sz="1600" b="0" i="0" dirty="0">
                <a:solidFill>
                  <a:srgbClr val="222222"/>
                </a:solidFill>
                <a:effectLst/>
                <a:latin typeface="Times New Roman" panose="02020603050405020304" pitchFamily="18" charset="0"/>
                <a:cs typeface="Times New Roman" panose="02020603050405020304" pitchFamily="18" charset="0"/>
              </a:rPr>
              <a:t>As the valve of </a:t>
            </a:r>
            <a:r>
              <a:rPr lang="en-US" sz="1600" b="0" i="0" dirty="0" err="1">
                <a:solidFill>
                  <a:srgbClr val="222222"/>
                </a:solidFill>
                <a:effectLst/>
                <a:latin typeface="Times New Roman" panose="02020603050405020304" pitchFamily="18" charset="0"/>
                <a:cs typeface="Times New Roman" panose="02020603050405020304" pitchFamily="18" charset="0"/>
              </a:rPr>
              <a:t>cosωt</a:t>
            </a:r>
            <a:r>
              <a:rPr lang="en-US" sz="1600" b="0" i="0" dirty="0">
                <a:solidFill>
                  <a:srgbClr val="222222"/>
                </a:solidFill>
                <a:effectLst/>
                <a:latin typeface="Times New Roman" panose="02020603050405020304" pitchFamily="18" charset="0"/>
                <a:cs typeface="Times New Roman" panose="02020603050405020304" pitchFamily="18" charset="0"/>
              </a:rPr>
              <a:t> is zero.</a:t>
            </a:r>
          </a:p>
          <a:p>
            <a:pPr algn="l" fontAlgn="base"/>
            <a:r>
              <a:rPr lang="en-US" sz="1600" b="0" i="0" dirty="0">
                <a:solidFill>
                  <a:srgbClr val="222222"/>
                </a:solidFill>
                <a:effectLst/>
                <a:latin typeface="Times New Roman" panose="02020603050405020304" pitchFamily="18" charset="0"/>
                <a:cs typeface="Times New Roman" panose="02020603050405020304" pitchFamily="18" charset="0"/>
              </a:rPr>
              <a:t>So, putting the value of </a:t>
            </a:r>
            <a:r>
              <a:rPr lang="en-US" sz="1600" b="0" i="0" dirty="0" err="1">
                <a:solidFill>
                  <a:srgbClr val="222222"/>
                </a:solidFill>
                <a:effectLst/>
                <a:latin typeface="Times New Roman" panose="02020603050405020304" pitchFamily="18" charset="0"/>
                <a:cs typeface="Times New Roman" panose="02020603050405020304" pitchFamily="18" charset="0"/>
              </a:rPr>
              <a:t>cosωt</a:t>
            </a:r>
            <a:r>
              <a:rPr lang="en-US" sz="1600" b="0" i="0" dirty="0">
                <a:solidFill>
                  <a:srgbClr val="222222"/>
                </a:solidFill>
                <a:effectLst/>
                <a:latin typeface="Times New Roman" panose="02020603050405020304" pitchFamily="18" charset="0"/>
                <a:cs typeface="Times New Roman" panose="02020603050405020304" pitchFamily="18" charset="0"/>
              </a:rPr>
              <a:t> in equation (4) the value of power will be </a:t>
            </a:r>
            <a:r>
              <a:rPr lang="en-IN" sz="1600" b="0" i="0" dirty="0">
                <a:solidFill>
                  <a:srgbClr val="222222"/>
                </a:solidFill>
                <a:effectLst/>
                <a:latin typeface="Times New Roman" panose="02020603050405020304" pitchFamily="18" charset="0"/>
                <a:cs typeface="Times New Roman" panose="02020603050405020304" pitchFamily="18" charset="0"/>
              </a:rPr>
              <a:t>given by</a:t>
            </a:r>
            <a:endParaRPr lang="en-US" sz="1600" b="0" i="0" dirty="0">
              <a:solidFill>
                <a:srgbClr val="222222"/>
              </a:solidFill>
              <a:effectLs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US" sz="1600" dirty="0">
              <a:solidFill>
                <a:srgbClr val="FF0066"/>
              </a:solidFill>
              <a:latin typeface="Times New Roman" panose="02020603050405020304" pitchFamily="18" charset="0"/>
              <a:cs typeface="Times New Roman" panose="02020603050405020304" pitchFamily="18" charset="0"/>
            </a:endParaRPr>
          </a:p>
          <a:p>
            <a:endParaRPr lang="en-US" sz="1600" dirty="0">
              <a:solidFill>
                <a:srgbClr val="FF0066"/>
              </a:solidFill>
              <a:latin typeface="Times New Roman" panose="02020603050405020304" pitchFamily="18" charset="0"/>
              <a:cs typeface="Times New Roman" panose="02020603050405020304" pitchFamily="18" charset="0"/>
            </a:endParaRPr>
          </a:p>
          <a:p>
            <a:pPr marL="0" indent="0">
              <a:buNone/>
            </a:pPr>
            <a:endParaRPr lang="en-US" sz="1600" dirty="0">
              <a:solidFill>
                <a:srgbClr val="FF0066"/>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endParaRPr kumimoji="0" 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4" name="Picture 2" descr="pure resistive circuit eq4">
            <a:extLst>
              <a:ext uri="{FF2B5EF4-FFF2-40B4-BE49-F238E27FC236}">
                <a16:creationId xmlns:a16="http://schemas.microsoft.com/office/drawing/2014/main" id="{38786066-82D4-EFAE-94C3-298C26A536AF}"/>
              </a:ext>
            </a:extLst>
          </p:cNvPr>
          <p:cNvPicPr>
            <a:picLocks noChangeAspect="1" noChangeArrowheads="1"/>
          </p:cNvPicPr>
          <p:nvPr/>
        </p:nvPicPr>
        <p:blipFill>
          <a:blip r:embed="rId2"/>
          <a:srcRect/>
          <a:stretch>
            <a:fillRect/>
          </a:stretch>
        </p:blipFill>
        <p:spPr bwMode="auto">
          <a:xfrm>
            <a:off x="2084440" y="984481"/>
            <a:ext cx="6980902" cy="1640732"/>
          </a:xfrm>
          <a:prstGeom prst="rect">
            <a:avLst/>
          </a:prstGeom>
          <a:noFill/>
        </p:spPr>
      </p:pic>
      <p:pic>
        <p:nvPicPr>
          <p:cNvPr id="5" name="Picture 4" descr="pure resistive circuit eq5">
            <a:extLst>
              <a:ext uri="{FF2B5EF4-FFF2-40B4-BE49-F238E27FC236}">
                <a16:creationId xmlns:a16="http://schemas.microsoft.com/office/drawing/2014/main" id="{6DCF4BCC-A29E-0652-8F80-954ACFFC2887}"/>
              </a:ext>
            </a:extLst>
          </p:cNvPr>
          <p:cNvPicPr>
            <a:picLocks noChangeAspect="1" noChangeArrowheads="1"/>
          </p:cNvPicPr>
          <p:nvPr/>
        </p:nvPicPr>
        <p:blipFill>
          <a:blip r:embed="rId3"/>
          <a:srcRect/>
          <a:stretch>
            <a:fillRect/>
          </a:stretch>
        </p:blipFill>
        <p:spPr bwMode="auto">
          <a:xfrm>
            <a:off x="1474839" y="3380335"/>
            <a:ext cx="8200104" cy="637584"/>
          </a:xfrm>
          <a:prstGeom prst="rect">
            <a:avLst/>
          </a:prstGeom>
          <a:noFill/>
        </p:spPr>
      </p:pic>
      <p:pic>
        <p:nvPicPr>
          <p:cNvPr id="7" name="Picture 6" descr="pure resistive circuit eq6">
            <a:extLst>
              <a:ext uri="{FF2B5EF4-FFF2-40B4-BE49-F238E27FC236}">
                <a16:creationId xmlns:a16="http://schemas.microsoft.com/office/drawing/2014/main" id="{8D55F974-F161-E5D1-0AD8-3295E2612368}"/>
              </a:ext>
            </a:extLst>
          </p:cNvPr>
          <p:cNvPicPr>
            <a:picLocks noChangeAspect="1" noChangeArrowheads="1"/>
          </p:cNvPicPr>
          <p:nvPr/>
        </p:nvPicPr>
        <p:blipFill>
          <a:blip r:embed="rId4"/>
          <a:srcRect/>
          <a:stretch>
            <a:fillRect/>
          </a:stretch>
        </p:blipFill>
        <p:spPr bwMode="auto">
          <a:xfrm>
            <a:off x="4781088" y="4773041"/>
            <a:ext cx="2295525" cy="533400"/>
          </a:xfrm>
          <a:prstGeom prst="rect">
            <a:avLst/>
          </a:prstGeom>
          <a:noFill/>
        </p:spPr>
      </p:pic>
    </p:spTree>
    <p:extLst>
      <p:ext uri="{BB962C8B-B14F-4D97-AF65-F5344CB8AC3E}">
        <p14:creationId xmlns:p14="http://schemas.microsoft.com/office/powerpoint/2010/main" val="2658660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5BB7BD-27C3-71E3-A062-BC44CBEF9364}"/>
              </a:ext>
            </a:extLst>
          </p:cNvPr>
          <p:cNvSpPr>
            <a:spLocks noGrp="1"/>
          </p:cNvSpPr>
          <p:nvPr>
            <p:ph idx="1"/>
          </p:nvPr>
        </p:nvSpPr>
        <p:spPr>
          <a:xfrm>
            <a:off x="838200" y="589475"/>
            <a:ext cx="10515600" cy="4351338"/>
          </a:xfrm>
        </p:spPr>
        <p:txBody>
          <a:bodyPr>
            <a:normAutofit/>
          </a:bodyPr>
          <a:lstStyle/>
          <a:p>
            <a:endParaRPr lang="en-US" sz="1600" b="0"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sz="1600" b="0" i="0" dirty="0">
                <a:solidFill>
                  <a:srgbClr val="222222"/>
                </a:solidFill>
                <a:effectLst/>
                <a:latin typeface="Times New Roman" panose="02020603050405020304" pitchFamily="18" charset="0"/>
                <a:cs typeface="Times New Roman" panose="02020603050405020304" pitchFamily="18" charset="0"/>
              </a:rPr>
              <a:t>Where,</a:t>
            </a:r>
          </a:p>
          <a:p>
            <a:pPr algn="l" fontAlgn="base">
              <a:buFont typeface="Arial" panose="020B0604020202020204" pitchFamily="34" charset="0"/>
              <a:buChar char="•"/>
            </a:pPr>
            <a:r>
              <a:rPr lang="en-US" sz="1600" b="0" i="0" dirty="0">
                <a:solidFill>
                  <a:srgbClr val="222222"/>
                </a:solidFill>
                <a:effectLst/>
                <a:latin typeface="Times New Roman" panose="02020603050405020304" pitchFamily="18" charset="0"/>
                <a:cs typeface="Times New Roman" panose="02020603050405020304" pitchFamily="18" charset="0"/>
              </a:rPr>
              <a:t>P – average power</a:t>
            </a:r>
          </a:p>
          <a:p>
            <a:pPr algn="l" fontAlgn="base">
              <a:buFont typeface="Arial" panose="020B0604020202020204" pitchFamily="34" charset="0"/>
              <a:buChar char="•"/>
            </a:pPr>
            <a:r>
              <a:rPr lang="en-US" sz="1600" b="0" i="0" dirty="0" err="1">
                <a:solidFill>
                  <a:srgbClr val="222222"/>
                </a:solidFill>
                <a:effectLst/>
                <a:latin typeface="Times New Roman" panose="02020603050405020304" pitchFamily="18" charset="0"/>
                <a:cs typeface="Times New Roman" panose="02020603050405020304" pitchFamily="18" charset="0"/>
              </a:rPr>
              <a:t>V</a:t>
            </a:r>
            <a:r>
              <a:rPr lang="en-US" sz="1600" b="0" i="0" baseline="-25000" dirty="0" err="1">
                <a:solidFill>
                  <a:srgbClr val="222222"/>
                </a:solidFill>
                <a:effectLst/>
                <a:latin typeface="Times New Roman" panose="02020603050405020304" pitchFamily="18" charset="0"/>
                <a:cs typeface="Times New Roman" panose="02020603050405020304" pitchFamily="18" charset="0"/>
              </a:rPr>
              <a:t>r.m.s</a:t>
            </a:r>
            <a:r>
              <a:rPr lang="en-US" sz="1600" b="0" i="0" baseline="-25000" dirty="0">
                <a:solidFill>
                  <a:srgbClr val="222222"/>
                </a:solidFill>
                <a:effectLst/>
                <a:latin typeface="Times New Roman" panose="02020603050405020304" pitchFamily="18" charset="0"/>
                <a:cs typeface="Times New Roman" panose="02020603050405020304" pitchFamily="18" charset="0"/>
              </a:rPr>
              <a:t> </a:t>
            </a:r>
            <a:r>
              <a:rPr lang="en-US" sz="1600" b="0" i="0" dirty="0">
                <a:solidFill>
                  <a:srgbClr val="222222"/>
                </a:solidFill>
                <a:effectLst/>
                <a:latin typeface="Times New Roman" panose="02020603050405020304" pitchFamily="18" charset="0"/>
                <a:cs typeface="Times New Roman" panose="02020603050405020304" pitchFamily="18" charset="0"/>
              </a:rPr>
              <a:t>– root mean square value of supply voltage</a:t>
            </a:r>
          </a:p>
          <a:p>
            <a:pPr algn="l" fontAlgn="base">
              <a:buFont typeface="Arial" panose="020B0604020202020204" pitchFamily="34" charset="0"/>
              <a:buChar char="•"/>
            </a:pPr>
            <a:r>
              <a:rPr lang="en-US" sz="1600" b="0" i="0" dirty="0" err="1">
                <a:solidFill>
                  <a:srgbClr val="222222"/>
                </a:solidFill>
                <a:effectLst/>
                <a:latin typeface="Times New Roman" panose="02020603050405020304" pitchFamily="18" charset="0"/>
                <a:cs typeface="Times New Roman" panose="02020603050405020304" pitchFamily="18" charset="0"/>
              </a:rPr>
              <a:t>I</a:t>
            </a:r>
            <a:r>
              <a:rPr lang="en-US" sz="1600" b="0" i="0" baseline="-25000" dirty="0" err="1">
                <a:solidFill>
                  <a:srgbClr val="222222"/>
                </a:solidFill>
                <a:effectLst/>
                <a:latin typeface="Times New Roman" panose="02020603050405020304" pitchFamily="18" charset="0"/>
                <a:cs typeface="Times New Roman" panose="02020603050405020304" pitchFamily="18" charset="0"/>
              </a:rPr>
              <a:t>r.m.s</a:t>
            </a:r>
            <a:r>
              <a:rPr lang="en-US" sz="1600" b="0" i="0" baseline="-25000" dirty="0">
                <a:solidFill>
                  <a:srgbClr val="222222"/>
                </a:solidFill>
                <a:effectLst/>
                <a:latin typeface="Times New Roman" panose="02020603050405020304" pitchFamily="18" charset="0"/>
                <a:cs typeface="Times New Roman" panose="02020603050405020304" pitchFamily="18" charset="0"/>
              </a:rPr>
              <a:t> </a:t>
            </a:r>
            <a:r>
              <a:rPr lang="en-US" sz="1600" b="0" i="0" dirty="0">
                <a:solidFill>
                  <a:srgbClr val="222222"/>
                </a:solidFill>
                <a:effectLst/>
                <a:latin typeface="Times New Roman" panose="02020603050405020304" pitchFamily="18" charset="0"/>
                <a:cs typeface="Times New Roman" panose="02020603050405020304" pitchFamily="18" charset="0"/>
              </a:rPr>
              <a:t>– root mean square value of the current</a:t>
            </a:r>
          </a:p>
          <a:p>
            <a:endParaRPr lang="en-US" sz="1600" dirty="0">
              <a:solidFill>
                <a:srgbClr val="222222"/>
              </a:solidFill>
              <a:latin typeface="Times New Roman" panose="02020603050405020304" pitchFamily="18" charset="0"/>
              <a:cs typeface="Times New Roman" panose="02020603050405020304" pitchFamily="18" charset="0"/>
            </a:endParaRPr>
          </a:p>
          <a:p>
            <a:pPr algn="l" fontAlgn="base"/>
            <a:r>
              <a:rPr lang="en-US" sz="1600" b="0" i="0" dirty="0">
                <a:solidFill>
                  <a:srgbClr val="222222"/>
                </a:solidFill>
                <a:effectLst/>
                <a:latin typeface="Times New Roman" panose="02020603050405020304" pitchFamily="18" charset="0"/>
                <a:cs typeface="Times New Roman" panose="02020603050405020304" pitchFamily="18" charset="0"/>
              </a:rPr>
              <a:t>Hence, the power in a purely resistive circuit is given by:</a:t>
            </a:r>
          </a:p>
          <a:p>
            <a:br>
              <a:rPr lang="en-US" sz="1600" b="0" i="0" u="none" strike="noStrike" dirty="0">
                <a:solidFill>
                  <a:srgbClr val="4682B4"/>
                </a:solidFill>
                <a:effectLst/>
                <a:latin typeface="Times New Roman" panose="02020603050405020304" pitchFamily="18" charset="0"/>
                <a:cs typeface="Times New Roman" panose="02020603050405020304" pitchFamily="18" charset="0"/>
                <a:hlinkClick r:id="rId2"/>
              </a:rPr>
            </a:br>
            <a:endParaRPr lang="en-US" sz="1600" b="0" i="0" dirty="0">
              <a:solidFill>
                <a:srgbClr val="222222"/>
              </a:solidFill>
              <a:effectLst/>
              <a:latin typeface="Times New Roman" panose="02020603050405020304" pitchFamily="18" charset="0"/>
              <a:cs typeface="Times New Roman" panose="02020603050405020304" pitchFamily="18" charset="0"/>
            </a:endParaRPr>
          </a:p>
          <a:p>
            <a:endParaRPr lang="en-US" sz="1600" dirty="0">
              <a:solidFill>
                <a:srgbClr val="222222"/>
              </a:solidFill>
              <a:latin typeface="Times New Roman" panose="02020603050405020304" pitchFamily="18" charset="0"/>
              <a:cs typeface="Times New Roman" panose="02020603050405020304" pitchFamily="18" charset="0"/>
            </a:endParaRPr>
          </a:p>
          <a:p>
            <a:r>
              <a:rPr lang="en-US" sz="1600" b="0" i="0" dirty="0">
                <a:solidFill>
                  <a:srgbClr val="222222"/>
                </a:solidFill>
                <a:effectLst/>
                <a:latin typeface="Times New Roman" panose="02020603050405020304" pitchFamily="18" charset="0"/>
                <a:cs typeface="Times New Roman" panose="02020603050405020304" pitchFamily="18" charset="0"/>
              </a:rPr>
              <a:t>The voltage and the current in the purely resistive circuit are in phase with each other having </a:t>
            </a:r>
            <a:r>
              <a:rPr lang="en-US" sz="1600" b="1" i="0" dirty="0">
                <a:solidFill>
                  <a:srgbClr val="222222"/>
                </a:solidFill>
                <a:effectLst/>
                <a:latin typeface="Times New Roman" panose="02020603050405020304" pitchFamily="18" charset="0"/>
                <a:cs typeface="Times New Roman" panose="02020603050405020304" pitchFamily="18" charset="0"/>
              </a:rPr>
              <a:t>no phase difference</a:t>
            </a:r>
            <a:r>
              <a:rPr lang="en-US" sz="1600" b="0" i="0" dirty="0">
                <a:solidFill>
                  <a:srgbClr val="222222"/>
                </a:solidFill>
                <a:effectLst/>
                <a:latin typeface="Times New Roman" panose="02020603050405020304" pitchFamily="18" charset="0"/>
                <a:cs typeface="Times New Roman" panose="02020603050405020304" pitchFamily="18" charset="0"/>
              </a:rPr>
              <a:t> with phase angle zero. The alternating quantity reaches their peak value at the interval of the same time period that is the rise and fall of the voltage and current occurs at the same time.</a:t>
            </a:r>
            <a:endParaRPr lang="en-IN" sz="1600"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57871B5D-8161-674D-A492-DF74C7058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472" y="3243262"/>
            <a:ext cx="857250"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158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0DB1-2DB2-ADDB-890C-82553063E6D3}"/>
              </a:ext>
            </a:extLst>
          </p:cNvPr>
          <p:cNvSpPr>
            <a:spLocks noGrp="1"/>
          </p:cNvSpPr>
          <p:nvPr>
            <p:ph type="title"/>
          </p:nvPr>
        </p:nvSpPr>
        <p:spPr/>
        <p:txBody>
          <a:bodyPr>
            <a:normAutofit fontScale="90000"/>
          </a:bodyPr>
          <a:lstStyle/>
          <a:p>
            <a:br>
              <a:rPr lang="en-US" b="0" dirty="0">
                <a:solidFill>
                  <a:srgbClr val="BA1212"/>
                </a:solidFill>
                <a:effectLst/>
              </a:rPr>
            </a:br>
            <a:r>
              <a:rPr lang="en-US" b="0" dirty="0">
                <a:solidFill>
                  <a:srgbClr val="BA1212"/>
                </a:solidFill>
                <a:effectLst/>
              </a:rPr>
              <a:t>Purely Resistive | Inductive | Capacitive Circuit</a:t>
            </a:r>
            <a:br>
              <a:rPr lang="en-US" b="0" dirty="0">
                <a:solidFill>
                  <a:srgbClr val="BA1212"/>
                </a:solidFill>
                <a:effectLst/>
              </a:rPr>
            </a:br>
            <a:endParaRPr lang="en-IN" dirty="0"/>
          </a:p>
        </p:txBody>
      </p:sp>
      <p:sp>
        <p:nvSpPr>
          <p:cNvPr id="3" name="Content Placeholder 2">
            <a:extLst>
              <a:ext uri="{FF2B5EF4-FFF2-40B4-BE49-F238E27FC236}">
                <a16:creationId xmlns:a16="http://schemas.microsoft.com/office/drawing/2014/main" id="{6A323194-0F11-A34F-99D3-09C5E55A87B7}"/>
              </a:ext>
            </a:extLst>
          </p:cNvPr>
          <p:cNvSpPr>
            <a:spLocks noGrp="1"/>
          </p:cNvSpPr>
          <p:nvPr>
            <p:ph idx="1"/>
          </p:nvPr>
        </p:nvSpPr>
        <p:spPr/>
        <p:txBody>
          <a:bodyPr>
            <a:normAutofit/>
          </a:bodyPr>
          <a:lstStyle/>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All AC circuits are made up of the combination of resistance R, inductance L and capacitance C. The circuit elements R, L, and C are known as circuit parameters. To study a general AC circuit it is necessary to consider the effect of each parameter separately.</a:t>
            </a:r>
          </a:p>
          <a:p>
            <a:pPr algn="just" fontAlgn="base"/>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a:solidFill>
                  <a:srgbClr val="000000"/>
                </a:solidFill>
                <a:effectLst/>
                <a:latin typeface="Times New Roman" panose="02020603050405020304" pitchFamily="18" charset="0"/>
                <a:cs typeface="Times New Roman" panose="02020603050405020304" pitchFamily="18" charset="0"/>
              </a:rPr>
              <a:t>purely resistive circuit:</a:t>
            </a:r>
          </a:p>
          <a:p>
            <a:r>
              <a:rPr lang="en-US" sz="1800" b="0" i="0" dirty="0">
                <a:solidFill>
                  <a:srgbClr val="000000"/>
                </a:solidFill>
                <a:effectLst/>
                <a:latin typeface="Times New Roman" panose="02020603050405020304" pitchFamily="18" charset="0"/>
                <a:cs typeface="Times New Roman" panose="02020603050405020304" pitchFamily="18" charset="0"/>
              </a:rPr>
              <a:t>A purely resistive circuit is a circuit which has inductance so small that at normal </a:t>
            </a:r>
            <a:r>
              <a:rPr lang="en-US" sz="1800" b="0" i="0" u="none" strike="noStrike" dirty="0">
                <a:solidFill>
                  <a:srgbClr val="B8181D"/>
                </a:solidFill>
                <a:effectLst/>
                <a:latin typeface="Times New Roman" panose="02020603050405020304" pitchFamily="18" charset="0"/>
                <a:cs typeface="Times New Roman" panose="02020603050405020304" pitchFamily="18" charset="0"/>
                <a:hlinkClick r:id="rId2"/>
              </a:rPr>
              <a:t>frequency</a:t>
            </a:r>
            <a:r>
              <a:rPr lang="en-US" sz="1800" b="0" i="0" dirty="0">
                <a:solidFill>
                  <a:srgbClr val="000000"/>
                </a:solidFill>
                <a:effectLst/>
                <a:latin typeface="Times New Roman" panose="02020603050405020304" pitchFamily="18" charset="0"/>
                <a:cs typeface="Times New Roman" panose="02020603050405020304" pitchFamily="18" charset="0"/>
              </a:rPr>
              <a:t> its reactance is negligible as compared to its resistance. In a purely resistive circuit whole of the applied voltage is utilized in overcoming the ohmic resistance of the circuit. A </a:t>
            </a:r>
            <a:r>
              <a:rPr lang="en-US" sz="1800" b="0" i="1" dirty="0">
                <a:solidFill>
                  <a:srgbClr val="000000"/>
                </a:solidFill>
                <a:effectLst/>
                <a:latin typeface="Times New Roman" panose="02020603050405020304" pitchFamily="18" charset="0"/>
                <a:cs typeface="Times New Roman" panose="02020603050405020304" pitchFamily="18" charset="0"/>
              </a:rPr>
              <a:t>purely resistive circuit</a:t>
            </a:r>
            <a:r>
              <a:rPr lang="en-US" sz="1800" b="0" i="0" dirty="0">
                <a:solidFill>
                  <a:srgbClr val="000000"/>
                </a:solidFill>
                <a:effectLst/>
                <a:latin typeface="Times New Roman" panose="02020603050405020304" pitchFamily="18" charset="0"/>
                <a:cs typeface="Times New Roman" panose="02020603050405020304" pitchFamily="18" charset="0"/>
              </a:rPr>
              <a:t> is also known as the non-inductive circuit.</a:t>
            </a:r>
            <a:endParaRPr lang="en-IN" sz="1800" dirty="0">
              <a:latin typeface="Times New Roman" panose="02020603050405020304" pitchFamily="18" charset="0"/>
              <a:cs typeface="Times New Roman" panose="02020603050405020304" pitchFamily="18" charset="0"/>
            </a:endParaRPr>
          </a:p>
        </p:txBody>
      </p:sp>
      <p:pic>
        <p:nvPicPr>
          <p:cNvPr id="3074" name="Picture 2" descr="purely resistive circuit">
            <a:extLst>
              <a:ext uri="{FF2B5EF4-FFF2-40B4-BE49-F238E27FC236}">
                <a16:creationId xmlns:a16="http://schemas.microsoft.com/office/drawing/2014/main" id="{1883635D-1FD6-F504-2BA4-08172C320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439" y="4219729"/>
            <a:ext cx="4778477"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228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BDC7D-F5EC-7C10-21DA-E9B807B093FA}"/>
              </a:ext>
            </a:extLst>
          </p:cNvPr>
          <p:cNvSpPr>
            <a:spLocks noGrp="1"/>
          </p:cNvSpPr>
          <p:nvPr>
            <p:ph idx="1"/>
          </p:nvPr>
        </p:nvSpPr>
        <p:spPr>
          <a:xfrm>
            <a:off x="838200" y="560439"/>
            <a:ext cx="10817202" cy="5616524"/>
          </a:xfrm>
        </p:spPr>
        <p:txBody>
          <a:bodyPr>
            <a:norm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From the expression of instantaneous applied voltage and instantaneous current it is evident that in a </a:t>
            </a:r>
            <a:r>
              <a:rPr lang="en-US" sz="2000" b="1" i="0" dirty="0">
                <a:solidFill>
                  <a:srgbClr val="000000"/>
                </a:solidFill>
                <a:effectLst/>
                <a:latin typeface="Times New Roman" panose="02020603050405020304" pitchFamily="18" charset="0"/>
                <a:cs typeface="Times New Roman" panose="02020603050405020304" pitchFamily="18" charset="0"/>
              </a:rPr>
              <a:t>purely resistive circuit</a:t>
            </a:r>
            <a:r>
              <a:rPr lang="en-US" sz="2000" b="0" i="0" dirty="0">
                <a:solidFill>
                  <a:srgbClr val="000000"/>
                </a:solidFill>
                <a:effectLst/>
                <a:latin typeface="Times New Roman" panose="02020603050405020304" pitchFamily="18" charset="0"/>
                <a:cs typeface="Times New Roman" panose="02020603050405020304" pitchFamily="18" charset="0"/>
              </a:rPr>
              <a:t>, the applied voltage and current are in phase with each other.</a:t>
            </a:r>
          </a:p>
          <a:p>
            <a:endParaRPr lang="en-IN" sz="2000" dirty="0">
              <a:latin typeface="Times New Roman" panose="02020603050405020304" pitchFamily="18" charset="0"/>
              <a:cs typeface="Times New Roman" panose="02020603050405020304" pitchFamily="18" charset="0"/>
            </a:endParaRPr>
          </a:p>
        </p:txBody>
      </p:sp>
      <p:pic>
        <p:nvPicPr>
          <p:cNvPr id="4098" name="Picture 2" descr="purely resistive ac circuit">
            <a:extLst>
              <a:ext uri="{FF2B5EF4-FFF2-40B4-BE49-F238E27FC236}">
                <a16:creationId xmlns:a16="http://schemas.microsoft.com/office/drawing/2014/main" id="{E601E8FE-C143-2E1A-F7D3-C85084DA0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019" y="1612293"/>
            <a:ext cx="4916129" cy="4591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874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DFA22-883C-2DAA-CD6B-E455F5B1B6F2}"/>
              </a:ext>
            </a:extLst>
          </p:cNvPr>
          <p:cNvSpPr>
            <a:spLocks noGrp="1"/>
          </p:cNvSpPr>
          <p:nvPr>
            <p:ph idx="1"/>
          </p:nvPr>
        </p:nvSpPr>
        <p:spPr>
          <a:xfrm>
            <a:off x="651387" y="734244"/>
            <a:ext cx="10515600" cy="5597730"/>
          </a:xfrm>
        </p:spPr>
        <p:txBody>
          <a:bodyPr>
            <a:norm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It is seen from the </a:t>
            </a:r>
            <a:r>
              <a:rPr lang="en-US" sz="1800" b="1" i="0" dirty="0">
                <a:solidFill>
                  <a:srgbClr val="000000"/>
                </a:solidFill>
                <a:effectLst/>
                <a:latin typeface="Times New Roman" panose="02020603050405020304" pitchFamily="18" charset="0"/>
                <a:cs typeface="Times New Roman" panose="02020603050405020304" pitchFamily="18" charset="0"/>
              </a:rPr>
              <a:t>power curve for purely resistive circuit</a:t>
            </a:r>
            <a:r>
              <a:rPr lang="en-US" sz="1800" b="0" i="0" dirty="0">
                <a:solidFill>
                  <a:srgbClr val="000000"/>
                </a:solidFill>
                <a:effectLst/>
                <a:latin typeface="Times New Roman" panose="02020603050405020304" pitchFamily="18" charset="0"/>
                <a:cs typeface="Times New Roman" panose="02020603050405020304" pitchFamily="18" charset="0"/>
              </a:rPr>
              <a:t> no part of power cycle becomes negative at any time i.e. in the purely resistive circuit power is never zero. This is so because instantaneous values of voltage and current are always either positive or negative and hence the product is always positive. The </a:t>
            </a:r>
            <a:r>
              <a:rPr lang="en-US" sz="1800" b="0" i="0" u="none" strike="noStrike" dirty="0">
                <a:solidFill>
                  <a:srgbClr val="B8181D"/>
                </a:solidFill>
                <a:effectLst/>
                <a:latin typeface="Times New Roman" panose="02020603050405020304" pitchFamily="18" charset="0"/>
                <a:cs typeface="Times New Roman" panose="02020603050405020304" pitchFamily="18" charset="0"/>
                <a:hlinkClick r:id="rId2"/>
              </a:rPr>
              <a:t>frequency</a:t>
            </a:r>
            <a:r>
              <a:rPr lang="en-US" sz="1800" b="0" i="0" dirty="0">
                <a:solidFill>
                  <a:srgbClr val="000000"/>
                </a:solidFill>
                <a:effectLst/>
                <a:latin typeface="Times New Roman" panose="02020603050405020304" pitchFamily="18" charset="0"/>
                <a:cs typeface="Times New Roman" panose="02020603050405020304" pitchFamily="18" charset="0"/>
              </a:rPr>
              <a:t> of power cycle is double that of the voltage and current waves.</a:t>
            </a:r>
            <a:br>
              <a:rPr lang="en-US" sz="1800" dirty="0">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 </a:t>
            </a:r>
            <a:br>
              <a:rPr lang="en-US" sz="1800" dirty="0">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The </a:t>
            </a:r>
            <a:r>
              <a:rPr lang="en-US" sz="1800" b="0" i="0" u="none" strike="noStrike" dirty="0">
                <a:solidFill>
                  <a:srgbClr val="B8181D"/>
                </a:solidFill>
                <a:effectLst/>
                <a:latin typeface="Times New Roman" panose="02020603050405020304" pitchFamily="18" charset="0"/>
                <a:cs typeface="Times New Roman" panose="02020603050405020304" pitchFamily="18" charset="0"/>
                <a:hlinkClick r:id="rId3"/>
              </a:rPr>
              <a:t>power factor</a:t>
            </a:r>
            <a:r>
              <a:rPr lang="en-US" sz="1800" b="0" i="0" dirty="0">
                <a:solidFill>
                  <a:srgbClr val="000000"/>
                </a:solidFill>
                <a:effectLst/>
                <a:latin typeface="Times New Roman" panose="02020603050405020304" pitchFamily="18" charset="0"/>
                <a:cs typeface="Times New Roman" panose="02020603050405020304" pitchFamily="18" charset="0"/>
              </a:rPr>
              <a:t> of the purely resistive circuit (cos φ) is 1.</a:t>
            </a:r>
          </a:p>
          <a:p>
            <a:r>
              <a:rPr lang="en-US" sz="1800" b="1" i="0" dirty="0">
                <a:solidFill>
                  <a:srgbClr val="000000"/>
                </a:solidFill>
                <a:effectLst/>
                <a:latin typeface="Times New Roman" panose="02020603050405020304" pitchFamily="18" charset="0"/>
                <a:cs typeface="Times New Roman" panose="02020603050405020304" pitchFamily="18" charset="0"/>
              </a:rPr>
              <a:t>Pure Inductive Coil </a:t>
            </a:r>
          </a:p>
          <a:p>
            <a:r>
              <a:rPr lang="en-US" sz="1800" b="0" i="0" dirty="0">
                <a:solidFill>
                  <a:srgbClr val="000000"/>
                </a:solidFill>
                <a:effectLst/>
                <a:latin typeface="Times New Roman" panose="02020603050405020304" pitchFamily="18" charset="0"/>
                <a:cs typeface="Times New Roman" panose="02020603050405020304" pitchFamily="18" charset="0"/>
              </a:rPr>
              <a:t>A pure inductive coil is that which has no ohmic resistance and hence no I</a:t>
            </a:r>
            <a:r>
              <a:rPr lang="en-US" sz="1800" b="0" i="0" baseline="30000" dirty="0">
                <a:solidFill>
                  <a:srgbClr val="000000"/>
                </a:solidFill>
                <a:effectLst/>
                <a:latin typeface="Times New Roman" panose="02020603050405020304" pitchFamily="18" charset="0"/>
                <a:cs typeface="Times New Roman" panose="02020603050405020304" pitchFamily="18" charset="0"/>
              </a:rPr>
              <a:t>2</a:t>
            </a:r>
            <a:r>
              <a:rPr lang="en-US" sz="1800" b="0" i="0" dirty="0">
                <a:solidFill>
                  <a:srgbClr val="000000"/>
                </a:solidFill>
                <a:effectLst/>
                <a:latin typeface="Times New Roman" panose="02020603050405020304" pitchFamily="18" charset="0"/>
                <a:cs typeface="Times New Roman" panose="02020603050405020304" pitchFamily="18" charset="0"/>
              </a:rPr>
              <a:t>R loss. A pure inductance is practically not attainable, though it is nearly approached by a coil wound with such thick wire that its resistance is negligible.</a:t>
            </a:r>
          </a:p>
          <a:p>
            <a:r>
              <a:rPr lang="en-US" sz="1800" b="0" i="0" dirty="0">
                <a:solidFill>
                  <a:srgbClr val="000000"/>
                </a:solidFill>
                <a:effectLst/>
                <a:latin typeface="Times New Roman" panose="02020603050405020304" pitchFamily="18" charset="0"/>
                <a:cs typeface="Times New Roman" panose="02020603050405020304" pitchFamily="18" charset="0"/>
              </a:rPr>
              <a:t>Whenever an alternating voltage is applied to a </a:t>
            </a:r>
            <a:r>
              <a:rPr lang="en-US" sz="1800" b="0" i="1" dirty="0">
                <a:solidFill>
                  <a:srgbClr val="000000"/>
                </a:solidFill>
                <a:effectLst/>
                <a:latin typeface="Times New Roman" panose="02020603050405020304" pitchFamily="18" charset="0"/>
                <a:cs typeface="Times New Roman" panose="02020603050405020304" pitchFamily="18" charset="0"/>
              </a:rPr>
              <a:t>purely inductive circuit</a:t>
            </a:r>
            <a:r>
              <a:rPr lang="en-US" sz="1800" b="0" i="0" dirty="0">
                <a:solidFill>
                  <a:srgbClr val="000000"/>
                </a:solidFill>
                <a:effectLst/>
                <a:latin typeface="Times New Roman" panose="02020603050405020304" pitchFamily="18" charset="0"/>
                <a:cs typeface="Times New Roman" panose="02020603050405020304" pitchFamily="18" charset="0"/>
              </a:rPr>
              <a:t> a back EMF is produced due to </a:t>
            </a:r>
            <a:r>
              <a:rPr lang="en-US" sz="1800" b="0" i="0" u="none" strike="noStrike" dirty="0">
                <a:solidFill>
                  <a:srgbClr val="B8181D"/>
                </a:solidFill>
                <a:effectLst/>
                <a:latin typeface="Times New Roman" panose="02020603050405020304" pitchFamily="18" charset="0"/>
                <a:cs typeface="Times New Roman" panose="02020603050405020304" pitchFamily="18" charset="0"/>
                <a:hlinkClick r:id="rId4"/>
              </a:rPr>
              <a:t>self-inductance</a:t>
            </a:r>
            <a:r>
              <a:rPr lang="en-US" sz="1800" b="0" i="0" dirty="0">
                <a:solidFill>
                  <a:srgbClr val="000000"/>
                </a:solidFill>
                <a:effectLst/>
                <a:latin typeface="Times New Roman" panose="02020603050405020304" pitchFamily="18" charset="0"/>
                <a:cs typeface="Times New Roman" panose="02020603050405020304" pitchFamily="18" charset="0"/>
              </a:rPr>
              <a:t> of the coil. The back EMF, at every step, opposes the rise or fall of current through the coil. As there is no ohmic voltage drop, the applied voltage has to overcome this </a:t>
            </a:r>
            <a:r>
              <a:rPr lang="en-US" sz="1800" b="0" i="0" u="none" strike="noStrike" dirty="0">
                <a:solidFill>
                  <a:srgbClr val="B8181D"/>
                </a:solidFill>
                <a:effectLst/>
                <a:latin typeface="Times New Roman" panose="02020603050405020304" pitchFamily="18" charset="0"/>
                <a:cs typeface="Times New Roman" panose="02020603050405020304" pitchFamily="18" charset="0"/>
                <a:hlinkClick r:id="rId4"/>
              </a:rPr>
              <a:t>self-induced EMF</a:t>
            </a:r>
            <a:r>
              <a:rPr lang="en-US" sz="1800" b="0" i="0" dirty="0">
                <a:solidFill>
                  <a:srgbClr val="000000"/>
                </a:solidFill>
                <a:effectLst/>
                <a:latin typeface="Times New Roman" panose="02020603050405020304" pitchFamily="18" charset="0"/>
                <a:cs typeface="Times New Roman" panose="02020603050405020304" pitchFamily="18" charset="0"/>
              </a:rPr>
              <a:t> only.</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4579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purely inductive circuit">
            <a:extLst>
              <a:ext uri="{FF2B5EF4-FFF2-40B4-BE49-F238E27FC236}">
                <a16:creationId xmlns:a16="http://schemas.microsoft.com/office/drawing/2014/main" id="{BAD75D3A-AD9B-7D46-175E-1B39CD3020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7716" y="528023"/>
            <a:ext cx="5181600"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ED8449B-8462-3E73-BAD1-2B48F6BCBED7}"/>
              </a:ext>
            </a:extLst>
          </p:cNvPr>
          <p:cNvSpPr txBox="1"/>
          <p:nvPr/>
        </p:nvSpPr>
        <p:spPr>
          <a:xfrm>
            <a:off x="1288025" y="3242648"/>
            <a:ext cx="10038735" cy="646331"/>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From the expression of instantaneous applied voltage and instantaneous current flowing through the purely inductive circuit, it is observed that the current lags behind the voltage by π/2.</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01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6B58BC-278B-7895-1CC6-1987DDD76C73}"/>
              </a:ext>
            </a:extLst>
          </p:cNvPr>
          <p:cNvPicPr>
            <a:picLocks noGrp="1" noChangeAspect="1"/>
          </p:cNvPicPr>
          <p:nvPr>
            <p:ph idx="1"/>
          </p:nvPr>
        </p:nvPicPr>
        <p:blipFill>
          <a:blip r:embed="rId2"/>
          <a:stretch>
            <a:fillRect/>
          </a:stretch>
        </p:blipFill>
        <p:spPr>
          <a:xfrm>
            <a:off x="1378569" y="1833030"/>
            <a:ext cx="7637611" cy="2979678"/>
          </a:xfrm>
          <a:prstGeom prst="rect">
            <a:avLst/>
          </a:prstGeom>
        </p:spPr>
      </p:pic>
      <p:pic>
        <p:nvPicPr>
          <p:cNvPr id="7" name="Content Placeholder 4">
            <a:extLst>
              <a:ext uri="{FF2B5EF4-FFF2-40B4-BE49-F238E27FC236}">
                <a16:creationId xmlns:a16="http://schemas.microsoft.com/office/drawing/2014/main" id="{C80B4DD6-5A7C-A091-AD37-3B6DF711033E}"/>
              </a:ext>
            </a:extLst>
          </p:cNvPr>
          <p:cNvPicPr>
            <a:picLocks noChangeAspect="1"/>
          </p:cNvPicPr>
          <p:nvPr/>
        </p:nvPicPr>
        <p:blipFill>
          <a:blip r:embed="rId3"/>
          <a:stretch>
            <a:fillRect/>
          </a:stretch>
        </p:blipFill>
        <p:spPr>
          <a:xfrm>
            <a:off x="1209419" y="539496"/>
            <a:ext cx="8740826" cy="1016147"/>
          </a:xfrm>
          <a:prstGeom prst="rect">
            <a:avLst/>
          </a:prstGeom>
        </p:spPr>
      </p:pic>
      <p:pic>
        <p:nvPicPr>
          <p:cNvPr id="9" name="Picture 8">
            <a:extLst>
              <a:ext uri="{FF2B5EF4-FFF2-40B4-BE49-F238E27FC236}">
                <a16:creationId xmlns:a16="http://schemas.microsoft.com/office/drawing/2014/main" id="{5734CB2A-A5FA-2F53-1DBC-9F814FDB668B}"/>
              </a:ext>
            </a:extLst>
          </p:cNvPr>
          <p:cNvPicPr>
            <a:picLocks noChangeAspect="1"/>
          </p:cNvPicPr>
          <p:nvPr/>
        </p:nvPicPr>
        <p:blipFill>
          <a:blip r:embed="rId4"/>
          <a:stretch>
            <a:fillRect/>
          </a:stretch>
        </p:blipFill>
        <p:spPr>
          <a:xfrm>
            <a:off x="7462631" y="3322869"/>
            <a:ext cx="4054191" cy="1493649"/>
          </a:xfrm>
          <a:prstGeom prst="rect">
            <a:avLst/>
          </a:prstGeom>
        </p:spPr>
      </p:pic>
    </p:spTree>
    <p:extLst>
      <p:ext uri="{BB962C8B-B14F-4D97-AF65-F5344CB8AC3E}">
        <p14:creationId xmlns:p14="http://schemas.microsoft.com/office/powerpoint/2010/main" val="1329636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2B4A-B4B5-E154-F4A7-30E92EB237B0}"/>
              </a:ext>
            </a:extLst>
          </p:cNvPr>
          <p:cNvSpPr>
            <a:spLocks noGrp="1"/>
          </p:cNvSpPr>
          <p:nvPr>
            <p:ph type="title"/>
          </p:nvPr>
        </p:nvSpPr>
        <p:spPr/>
        <p:txBody>
          <a:bodyPr/>
          <a:lstStyle/>
          <a:p>
            <a:endParaRPr lang="en-IN"/>
          </a:p>
        </p:txBody>
      </p:sp>
      <p:pic>
        <p:nvPicPr>
          <p:cNvPr id="6146" name="Picture 2" descr="Power factor of purely resistive circuit is 1">
            <a:extLst>
              <a:ext uri="{FF2B5EF4-FFF2-40B4-BE49-F238E27FC236}">
                <a16:creationId xmlns:a16="http://schemas.microsoft.com/office/drawing/2014/main" id="{2D8770F6-678B-B022-C30C-C1EA4B5B57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5948" y="1825625"/>
            <a:ext cx="79444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958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ECBB-4F1E-D4FF-BBA5-228062117D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961A2A-B351-0767-722E-E7FA3B87D358}"/>
              </a:ext>
            </a:extLst>
          </p:cNvPr>
          <p:cNvSpPr>
            <a:spLocks noGrp="1"/>
          </p:cNvSpPr>
          <p:nvPr>
            <p:ph idx="1"/>
          </p:nvPr>
        </p:nvSpPr>
        <p:spPr/>
        <p:txBody>
          <a:bodyPr>
            <a:norm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The power curve for the purely inductive circuit is shown in the figure. </a:t>
            </a:r>
          </a:p>
          <a:p>
            <a:r>
              <a:rPr lang="en-US" sz="2000" b="0" i="0" dirty="0">
                <a:solidFill>
                  <a:srgbClr val="000000"/>
                </a:solidFill>
                <a:effectLst/>
                <a:latin typeface="Times New Roman" panose="02020603050405020304" pitchFamily="18" charset="0"/>
                <a:cs typeface="Times New Roman" panose="02020603050405020304" pitchFamily="18" charset="0"/>
              </a:rPr>
              <a:t>It is clear that average power in a half cycle is zero as the negative and positive loop area under power curve is the same.</a:t>
            </a:r>
          </a:p>
          <a:p>
            <a:r>
              <a:rPr lang="en-US" sz="2000" b="0" i="0" dirty="0">
                <a:solidFill>
                  <a:srgbClr val="000000"/>
                </a:solidFill>
                <a:effectLst/>
                <a:latin typeface="Times New Roman" panose="02020603050405020304" pitchFamily="18" charset="0"/>
                <a:cs typeface="Times New Roman" panose="02020603050405020304" pitchFamily="18" charset="0"/>
              </a:rPr>
              <a:t>In a purely inductive circuit, during the first quarter cycle, what so ever energy (or power) is supplied by the source that is stored in the magnetic field set-up around the coil. </a:t>
            </a:r>
          </a:p>
          <a:p>
            <a:r>
              <a:rPr lang="en-US" sz="2000" b="0" i="0" dirty="0">
                <a:solidFill>
                  <a:srgbClr val="000000"/>
                </a:solidFill>
                <a:effectLst/>
                <a:latin typeface="Times New Roman" panose="02020603050405020304" pitchFamily="18" charset="0"/>
                <a:cs typeface="Times New Roman" panose="02020603050405020304" pitchFamily="18" charset="0"/>
              </a:rPr>
              <a:t>In the next quarter cycle, the magnetic field collapses and the energy (or power) stored in the magnetic field is returned to the source. </a:t>
            </a:r>
          </a:p>
          <a:p>
            <a:r>
              <a:rPr lang="en-US" sz="2000" b="0" i="0" dirty="0">
                <a:solidFill>
                  <a:srgbClr val="000000"/>
                </a:solidFill>
                <a:effectLst/>
                <a:latin typeface="Times New Roman" panose="02020603050405020304" pitchFamily="18" charset="0"/>
                <a:cs typeface="Times New Roman" panose="02020603050405020304" pitchFamily="18" charset="0"/>
              </a:rPr>
              <a:t>Hence, no power is consumed in a purely inductive circuit.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7885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D40-F620-4B42-C706-2CEE77B1F7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D7802C-C55D-E187-3C1C-88926F2C33EF}"/>
              </a:ext>
            </a:extLst>
          </p:cNvPr>
          <p:cNvSpPr>
            <a:spLocks noGrp="1"/>
          </p:cNvSpPr>
          <p:nvPr>
            <p:ph idx="1"/>
          </p:nvPr>
        </p:nvSpPr>
        <p:spPr/>
        <p:txBody>
          <a:bodyPr>
            <a:normAutofit lnSpcReduction="10000"/>
          </a:bodyPr>
          <a:lstStyle/>
          <a:p>
            <a:pPr algn="l" fontAlgn="base"/>
            <a:r>
              <a:rPr lang="en-US" sz="2000" b="1" i="0" dirty="0">
                <a:solidFill>
                  <a:srgbClr val="BA1212"/>
                </a:solidFill>
                <a:effectLst/>
                <a:latin typeface="Times New Roman" panose="02020603050405020304" pitchFamily="18" charset="0"/>
                <a:cs typeface="Times New Roman" panose="02020603050405020304" pitchFamily="18" charset="0"/>
              </a:rPr>
              <a:t>Inductive Reactance</a:t>
            </a:r>
          </a:p>
          <a:p>
            <a:pPr algn="just" fontAlgn="base"/>
            <a:r>
              <a:rPr lang="en-US" sz="2000" b="0" i="0" dirty="0">
                <a:solidFill>
                  <a:srgbClr val="000000"/>
                </a:solidFill>
                <a:effectLst/>
                <a:latin typeface="Times New Roman" panose="02020603050405020304" pitchFamily="18" charset="0"/>
                <a:cs typeface="Times New Roman" panose="02020603050405020304" pitchFamily="18" charset="0"/>
              </a:rPr>
              <a:t>The opposition offered to the flow of an alternating current by the inductance of the circuit is known as inductive reactance. In fact, it is a property of all inductors. It is denoted by X</a:t>
            </a:r>
            <a:r>
              <a:rPr lang="en-US" sz="2000" b="0" i="0" baseline="-25000" dirty="0">
                <a:solidFill>
                  <a:srgbClr val="000000"/>
                </a:solidFill>
                <a:effectLst/>
                <a:latin typeface="Times New Roman" panose="02020603050405020304" pitchFamily="18" charset="0"/>
                <a:cs typeface="Times New Roman" panose="02020603050405020304" pitchFamily="18" charset="0"/>
              </a:rPr>
              <a:t>L</a:t>
            </a:r>
            <a:r>
              <a:rPr lang="en-US" sz="2000" b="0" i="0" dirty="0">
                <a:solidFill>
                  <a:srgbClr val="000000"/>
                </a:solidFill>
                <a:effectLst/>
                <a:latin typeface="Times New Roman" panose="02020603050405020304" pitchFamily="18" charset="0"/>
                <a:cs typeface="Times New Roman" panose="02020603050405020304" pitchFamily="18" charset="0"/>
              </a:rPr>
              <a:t>.</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 </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X</a:t>
            </a:r>
            <a:r>
              <a:rPr lang="en-US" sz="2000" b="0" i="0" baseline="-25000" dirty="0">
                <a:solidFill>
                  <a:srgbClr val="000000"/>
                </a:solidFill>
                <a:effectLst/>
                <a:latin typeface="Times New Roman" panose="02020603050405020304" pitchFamily="18" charset="0"/>
                <a:cs typeface="Times New Roman" panose="02020603050405020304" pitchFamily="18" charset="0"/>
              </a:rPr>
              <a:t>L</a:t>
            </a:r>
            <a:r>
              <a:rPr lang="en-US" sz="2000" b="0" i="0" dirty="0">
                <a:solidFill>
                  <a:srgbClr val="000000"/>
                </a:solidFill>
                <a:effectLst/>
                <a:latin typeface="Times New Roman" panose="02020603050405020304" pitchFamily="18" charset="0"/>
                <a:cs typeface="Times New Roman" panose="02020603050405020304" pitchFamily="18" charset="0"/>
              </a:rPr>
              <a:t>=</a:t>
            </a:r>
            <a:r>
              <a:rPr lang="en-US" sz="2000" b="0" i="0" dirty="0" err="1">
                <a:solidFill>
                  <a:srgbClr val="000000"/>
                </a:solidFill>
                <a:effectLst/>
                <a:latin typeface="Times New Roman" panose="02020603050405020304" pitchFamily="18" charset="0"/>
                <a:cs typeface="Times New Roman" panose="02020603050405020304" pitchFamily="18" charset="0"/>
              </a:rPr>
              <a:t>ωL</a:t>
            </a:r>
            <a:r>
              <a:rPr lang="en-US" sz="2000" b="0" i="0" dirty="0">
                <a:solidFill>
                  <a:srgbClr val="000000"/>
                </a:solidFill>
                <a:effectLst/>
                <a:latin typeface="Times New Roman" panose="02020603050405020304" pitchFamily="18" charset="0"/>
                <a:cs typeface="Times New Roman" panose="02020603050405020304" pitchFamily="18" charset="0"/>
              </a:rPr>
              <a:t>=2π</a:t>
            </a:r>
            <a:r>
              <a:rPr lang="en-US" sz="2000" b="0" i="0" dirty="0" err="1">
                <a:solidFill>
                  <a:srgbClr val="000000"/>
                </a:solidFill>
                <a:effectLst/>
                <a:latin typeface="Times New Roman" panose="02020603050405020304" pitchFamily="18" charset="0"/>
                <a:cs typeface="Times New Roman" panose="02020603050405020304" pitchFamily="18" charset="0"/>
              </a:rPr>
              <a:t>fLohms</a:t>
            </a:r>
            <a:br>
              <a:rPr lang="en-US" sz="2000" b="0" i="0" dirty="0">
                <a:solidFill>
                  <a:srgbClr val="000000"/>
                </a:solidFill>
                <a:effectLst/>
                <a:latin typeface="Times New Roman" panose="02020603050405020304" pitchFamily="18" charset="0"/>
                <a:cs typeface="Times New Roman" panose="02020603050405020304" pitchFamily="18" charset="0"/>
              </a:rPr>
            </a:b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fontAlgn="base"/>
            <a:r>
              <a:rPr lang="en-US" sz="2000" b="0" i="0" dirty="0">
                <a:solidFill>
                  <a:srgbClr val="000000"/>
                </a:solidFill>
                <a:effectLst/>
                <a:latin typeface="Times New Roman" panose="02020603050405020304" pitchFamily="18" charset="0"/>
                <a:cs typeface="Times New Roman" panose="02020603050405020304" pitchFamily="18" charset="0"/>
              </a:rPr>
              <a:t>where, </a:t>
            </a:r>
          </a:p>
          <a:p>
            <a:pPr marL="0" indent="0" algn="just" fontAlgn="base">
              <a:buNone/>
            </a:pPr>
            <a:r>
              <a:rPr lang="en-US" sz="2000" b="0" i="0" dirty="0">
                <a:solidFill>
                  <a:srgbClr val="000000"/>
                </a:solidFill>
                <a:effectLst/>
                <a:latin typeface="Times New Roman" panose="02020603050405020304" pitchFamily="18" charset="0"/>
                <a:cs typeface="Times New Roman" panose="02020603050405020304" pitchFamily="18" charset="0"/>
              </a:rPr>
              <a:t>f=frequency in Hz; </a:t>
            </a:r>
          </a:p>
          <a:p>
            <a:pPr marL="0" indent="0" algn="just" fontAlgn="base">
              <a:buNone/>
            </a:pPr>
            <a:r>
              <a:rPr lang="en-US" sz="2000" b="0" i="0" dirty="0">
                <a:solidFill>
                  <a:srgbClr val="000000"/>
                </a:solidFill>
                <a:effectLst/>
                <a:latin typeface="Times New Roman" panose="02020603050405020304" pitchFamily="18" charset="0"/>
                <a:cs typeface="Times New Roman" panose="02020603050405020304" pitchFamily="18" charset="0"/>
              </a:rPr>
              <a:t>L=inductance in</a:t>
            </a:r>
            <a:r>
              <a:rPr lang="en-US" sz="2000" dirty="0">
                <a:solidFill>
                  <a:srgbClr val="000000"/>
                </a:solidFill>
                <a:latin typeface="Times New Roman" panose="02020603050405020304" pitchFamily="18" charset="0"/>
                <a:cs typeface="Times New Roman" panose="02020603050405020304" pitchFamily="18" charset="0"/>
              </a:rPr>
              <a:t> </a:t>
            </a:r>
            <a:r>
              <a:rPr lang="en-US" sz="2000" b="0" i="0" dirty="0">
                <a:solidFill>
                  <a:srgbClr val="000000"/>
                </a:solidFill>
                <a:effectLst/>
                <a:latin typeface="Times New Roman" panose="02020603050405020304" pitchFamily="18" charset="0"/>
                <a:cs typeface="Times New Roman" panose="02020603050405020304" pitchFamily="18" charset="0"/>
              </a:rPr>
              <a:t>henrys.</a:t>
            </a:r>
          </a:p>
          <a:p>
            <a:pPr marL="0" indent="0" algn="just" fontAlgn="base">
              <a:buNone/>
            </a:pP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 </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The unit of inductive reactance is ohm. The inductive reactance of a given inductor is directly proportional to the </a:t>
            </a:r>
            <a:r>
              <a:rPr lang="en-US" sz="2000" b="0" i="0" u="none" strike="noStrike" dirty="0">
                <a:solidFill>
                  <a:srgbClr val="B8181D"/>
                </a:solidFill>
                <a:effectLst/>
                <a:latin typeface="Times New Roman" panose="02020603050405020304" pitchFamily="18" charset="0"/>
                <a:cs typeface="Times New Roman" panose="02020603050405020304" pitchFamily="18" charset="0"/>
                <a:hlinkClick r:id="rId2"/>
              </a:rPr>
              <a:t>frequency</a:t>
            </a:r>
            <a:r>
              <a:rPr lang="en-US" sz="2000" b="0" i="0" dirty="0">
                <a:solidFill>
                  <a:srgbClr val="000000"/>
                </a:solidFill>
                <a:effectLst/>
                <a:latin typeface="Times New Roman" panose="02020603050405020304" pitchFamily="18" charset="0"/>
                <a:cs typeface="Times New Roman" panose="02020603050405020304" pitchFamily="18" charset="0"/>
              </a:rPr>
              <a:t> of applied voltage. It means inductive reactance increases linearly with frequency.</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823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1D19-E03B-B45C-4C0B-F7E198A024A0}"/>
              </a:ext>
            </a:extLst>
          </p:cNvPr>
          <p:cNvSpPr>
            <a:spLocks noGrp="1"/>
          </p:cNvSpPr>
          <p:nvPr>
            <p:ph type="title"/>
          </p:nvPr>
        </p:nvSpPr>
        <p:spPr/>
        <p:txBody>
          <a:bodyPr/>
          <a:lstStyle/>
          <a:p>
            <a:r>
              <a:rPr lang="en-US" b="0" dirty="0">
                <a:solidFill>
                  <a:srgbClr val="BA1212"/>
                </a:solidFill>
                <a:effectLst/>
              </a:rPr>
              <a:t>Purely Capacitive Circuit</a:t>
            </a:r>
            <a:endParaRPr lang="en-IN" dirty="0"/>
          </a:p>
        </p:txBody>
      </p:sp>
      <p:sp>
        <p:nvSpPr>
          <p:cNvPr id="3" name="Content Placeholder 2">
            <a:extLst>
              <a:ext uri="{FF2B5EF4-FFF2-40B4-BE49-F238E27FC236}">
                <a16:creationId xmlns:a16="http://schemas.microsoft.com/office/drawing/2014/main" id="{F36E7C5B-EB31-A42D-94D2-A09087CD2A7E}"/>
              </a:ext>
            </a:extLst>
          </p:cNvPr>
          <p:cNvSpPr>
            <a:spLocks noGrp="1"/>
          </p:cNvSpPr>
          <p:nvPr>
            <p:ph idx="1"/>
          </p:nvPr>
        </p:nvSpPr>
        <p:spPr>
          <a:xfrm>
            <a:off x="926690" y="1444625"/>
            <a:ext cx="10515600" cy="4351338"/>
          </a:xfrm>
        </p:spPr>
        <p:txBody>
          <a:bodyPr>
            <a:norm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When an alternating voltage is applied to a purely capacitive circuit, the </a:t>
            </a:r>
            <a:r>
              <a:rPr lang="en-US" sz="2000" b="0" i="0" u="none" strike="noStrike" dirty="0">
                <a:solidFill>
                  <a:srgbClr val="B8181D"/>
                </a:solidFill>
                <a:effectLst/>
                <a:latin typeface="Times New Roman" panose="02020603050405020304" pitchFamily="18" charset="0"/>
                <a:cs typeface="Times New Roman" panose="02020603050405020304" pitchFamily="18" charset="0"/>
                <a:hlinkClick r:id="rId2"/>
              </a:rPr>
              <a:t>capacitor</a:t>
            </a:r>
            <a:r>
              <a:rPr lang="en-US" sz="2000" b="0" i="0" dirty="0">
                <a:solidFill>
                  <a:srgbClr val="000000"/>
                </a:solidFill>
                <a:effectLst/>
                <a:latin typeface="Times New Roman" panose="02020603050405020304" pitchFamily="18" charset="0"/>
                <a:cs typeface="Times New Roman" panose="02020603050405020304" pitchFamily="18" charset="0"/>
              </a:rPr>
              <a:t> is charged first in one direction and then in the opposite direction</a:t>
            </a:r>
          </a:p>
          <a:p>
            <a:pPr marL="0" indent="0">
              <a:buNone/>
            </a:pPr>
            <a:r>
              <a:rPr lang="en-US" sz="2000" b="0" i="0" dirty="0">
                <a:solidFill>
                  <a:srgbClr val="000000"/>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7170" name="Picture 2" descr="purely capacitive circuit image">
            <a:extLst>
              <a:ext uri="{FF2B5EF4-FFF2-40B4-BE49-F238E27FC236}">
                <a16:creationId xmlns:a16="http://schemas.microsoft.com/office/drawing/2014/main" id="{0223B099-8928-B82A-EC43-8A5F4F8E6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389" y="2706124"/>
            <a:ext cx="5524500" cy="3242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796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2ECCA9-601A-84EA-DC31-B1A7B3BDD986}"/>
              </a:ext>
            </a:extLst>
          </p:cNvPr>
          <p:cNvSpPr>
            <a:spLocks noGrp="1"/>
          </p:cNvSpPr>
          <p:nvPr>
            <p:ph idx="1"/>
          </p:nvPr>
        </p:nvSpPr>
        <p:spPr>
          <a:xfrm>
            <a:off x="739877" y="498271"/>
            <a:ext cx="10515600" cy="5951690"/>
          </a:xfrm>
        </p:spPr>
        <p:txBody>
          <a:bodyPr>
            <a:norm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From the expression of instantaneous applied voltage and instantaneous current flowing through the purely capacitive circuit, it is observed that the current leads the voltage by π/2.</a:t>
            </a:r>
            <a:endParaRPr lang="en-IN" sz="2000" dirty="0">
              <a:latin typeface="Times New Roman" panose="02020603050405020304" pitchFamily="18" charset="0"/>
              <a:cs typeface="Times New Roman" panose="02020603050405020304" pitchFamily="18" charset="0"/>
            </a:endParaRPr>
          </a:p>
        </p:txBody>
      </p:sp>
      <p:pic>
        <p:nvPicPr>
          <p:cNvPr id="8194" name="Picture 2" descr="What is a purely resistive circuit? ">
            <a:extLst>
              <a:ext uri="{FF2B5EF4-FFF2-40B4-BE49-F238E27FC236}">
                <a16:creationId xmlns:a16="http://schemas.microsoft.com/office/drawing/2014/main" id="{94EC95EC-6900-0AA7-58F3-DB5D08808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9071" y="1692283"/>
            <a:ext cx="6617110" cy="417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892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6A5B6-1B0F-AE41-91CA-F4E62D8DAC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34E029-EE20-46D2-1DD2-35C8C480C302}"/>
              </a:ext>
            </a:extLst>
          </p:cNvPr>
          <p:cNvSpPr>
            <a:spLocks noGrp="1"/>
          </p:cNvSpPr>
          <p:nvPr>
            <p:ph idx="1"/>
          </p:nvPr>
        </p:nvSpPr>
        <p:spPr/>
        <p:txBody>
          <a:bodyPr>
            <a:norm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The power curve for the purely capacitive circuit is shown in the figure.</a:t>
            </a:r>
          </a:p>
          <a:p>
            <a:r>
              <a:rPr lang="en-US" sz="2000" b="0" i="0" dirty="0">
                <a:solidFill>
                  <a:srgbClr val="000000"/>
                </a:solidFill>
                <a:effectLst/>
                <a:latin typeface="Times New Roman" panose="02020603050405020304" pitchFamily="18" charset="0"/>
                <a:cs typeface="Times New Roman" panose="02020603050405020304" pitchFamily="18" charset="0"/>
              </a:rPr>
              <a:t> It is clear that average power in a half cycle is zero as the negative and positive loop area under power curve is the same.</a:t>
            </a:r>
            <a:br>
              <a:rPr lang="en-US" sz="2000" dirty="0">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In the purely capacitive circuit, during the first quarter cycle, what so ever energy (or power) is supplied by the source is stored in the electric field set-up between the </a:t>
            </a:r>
            <a:r>
              <a:rPr lang="en-US" sz="2000" b="0" i="0" u="none" strike="noStrike" dirty="0">
                <a:solidFill>
                  <a:srgbClr val="B8181D"/>
                </a:solidFill>
                <a:effectLst/>
                <a:latin typeface="Times New Roman" panose="02020603050405020304" pitchFamily="18" charset="0"/>
                <a:cs typeface="Times New Roman" panose="02020603050405020304" pitchFamily="18" charset="0"/>
                <a:hlinkClick r:id="rId2"/>
              </a:rPr>
              <a:t>capacitor</a:t>
            </a:r>
            <a:r>
              <a:rPr lang="en-US" sz="2000" b="0" i="0" dirty="0">
                <a:solidFill>
                  <a:srgbClr val="000000"/>
                </a:solidFill>
                <a:effectLst/>
                <a:latin typeface="Times New Roman" panose="02020603050405020304" pitchFamily="18" charset="0"/>
                <a:cs typeface="Times New Roman" panose="02020603050405020304" pitchFamily="18" charset="0"/>
              </a:rPr>
              <a:t> plates.</a:t>
            </a:r>
          </a:p>
          <a:p>
            <a:r>
              <a:rPr lang="en-US" sz="2000" b="0" i="0" dirty="0">
                <a:solidFill>
                  <a:srgbClr val="000000"/>
                </a:solidFill>
                <a:effectLst/>
                <a:latin typeface="Times New Roman" panose="02020603050405020304" pitchFamily="18" charset="0"/>
                <a:cs typeface="Times New Roman" panose="02020603050405020304" pitchFamily="18" charset="0"/>
              </a:rPr>
              <a:t> In the next quarter cycle, the electric field collapses and the energy (or power) stored in the electric field is returned to the source. </a:t>
            </a:r>
          </a:p>
          <a:p>
            <a:r>
              <a:rPr lang="en-US" sz="2000" b="0" i="0" dirty="0">
                <a:solidFill>
                  <a:srgbClr val="000000"/>
                </a:solidFill>
                <a:effectLst/>
                <a:latin typeface="Times New Roman" panose="02020603050405020304" pitchFamily="18" charset="0"/>
                <a:cs typeface="Times New Roman" panose="02020603050405020304" pitchFamily="18" charset="0"/>
              </a:rPr>
              <a:t>This process is repeated in every alternation. Hence, no power is consumed in the purely capacitive circuit.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1244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1A7E9D-00FF-37C0-F874-01AFB035B414}"/>
              </a:ext>
            </a:extLst>
          </p:cNvPr>
          <p:cNvSpPr>
            <a:spLocks noGrp="1"/>
          </p:cNvSpPr>
          <p:nvPr>
            <p:ph idx="1"/>
          </p:nvPr>
        </p:nvSpPr>
        <p:spPr>
          <a:xfrm>
            <a:off x="838200" y="383458"/>
            <a:ext cx="10515600" cy="5793505"/>
          </a:xfrm>
        </p:spPr>
        <p:txBody>
          <a:bodyPr/>
          <a:lstStyle/>
          <a:p>
            <a:endParaRPr lang="en-IN" dirty="0"/>
          </a:p>
        </p:txBody>
      </p:sp>
      <p:sp>
        <p:nvSpPr>
          <p:cNvPr id="5" name="TextBox 4">
            <a:extLst>
              <a:ext uri="{FF2B5EF4-FFF2-40B4-BE49-F238E27FC236}">
                <a16:creationId xmlns:a16="http://schemas.microsoft.com/office/drawing/2014/main" id="{25BC4FF3-9A96-35C7-F43F-B161E89F08FF}"/>
              </a:ext>
            </a:extLst>
          </p:cNvPr>
          <p:cNvSpPr txBox="1"/>
          <p:nvPr/>
        </p:nvSpPr>
        <p:spPr>
          <a:xfrm>
            <a:off x="1189703" y="971886"/>
            <a:ext cx="9438968" cy="3785652"/>
          </a:xfrm>
          <a:prstGeom prst="rect">
            <a:avLst/>
          </a:prstGeom>
          <a:noFill/>
        </p:spPr>
        <p:txBody>
          <a:bodyPr wrap="square">
            <a:spAutoFit/>
          </a:bodyPr>
          <a:lstStyle/>
          <a:p>
            <a:pPr algn="l" fontAlgn="base"/>
            <a:r>
              <a:rPr lang="en-US" sz="2000" b="1" i="0" dirty="0">
                <a:solidFill>
                  <a:srgbClr val="BA1212"/>
                </a:solidFill>
                <a:effectLst/>
                <a:latin typeface="Times New Roman" panose="02020603050405020304" pitchFamily="18" charset="0"/>
                <a:cs typeface="Times New Roman" panose="02020603050405020304" pitchFamily="18" charset="0"/>
              </a:rPr>
              <a:t>Capacitive Reactance</a:t>
            </a:r>
          </a:p>
          <a:p>
            <a:pPr algn="just" fontAlgn="base"/>
            <a:r>
              <a:rPr lang="en-US" sz="2000" b="0" i="0" dirty="0">
                <a:solidFill>
                  <a:srgbClr val="000000"/>
                </a:solidFill>
                <a:effectLst/>
                <a:latin typeface="Times New Roman" panose="02020603050405020304" pitchFamily="18" charset="0"/>
                <a:cs typeface="Times New Roman" panose="02020603050405020304" pitchFamily="18" charset="0"/>
              </a:rPr>
              <a:t>Capacitive reactance is the opposition offered to the flow of alternating current by the capacitance of a </a:t>
            </a:r>
            <a:r>
              <a:rPr lang="en-US" sz="2000" b="0" i="0" u="none" strike="noStrike" dirty="0">
                <a:solidFill>
                  <a:srgbClr val="B8181D"/>
                </a:solidFill>
                <a:effectLst/>
                <a:latin typeface="Times New Roman" panose="02020603050405020304" pitchFamily="18" charset="0"/>
                <a:cs typeface="Times New Roman" panose="02020603050405020304" pitchFamily="18" charset="0"/>
                <a:hlinkClick r:id="rId2"/>
              </a:rPr>
              <a:t>capacitor</a:t>
            </a:r>
            <a:r>
              <a:rPr lang="en-US" sz="2000" b="0" i="0" dirty="0">
                <a:solidFill>
                  <a:srgbClr val="000000"/>
                </a:solidFill>
                <a:effectLst/>
                <a:latin typeface="Times New Roman" panose="02020603050405020304" pitchFamily="18" charset="0"/>
                <a:cs typeface="Times New Roman" panose="02020603050405020304" pitchFamily="18" charset="0"/>
              </a:rPr>
              <a:t>. In fact, it is a property of all the capacitors. It is denoted by X</a:t>
            </a:r>
            <a:r>
              <a:rPr lang="en-US" sz="2000" b="0" i="0" baseline="-25000" dirty="0">
                <a:solidFill>
                  <a:srgbClr val="000000"/>
                </a:solidFill>
                <a:effectLst/>
                <a:latin typeface="Times New Roman" panose="02020603050405020304" pitchFamily="18" charset="0"/>
                <a:cs typeface="Times New Roman" panose="02020603050405020304" pitchFamily="18" charset="0"/>
              </a:rPr>
              <a:t>C</a:t>
            </a:r>
            <a:r>
              <a:rPr lang="en-US" sz="2000" b="0" i="0" dirty="0">
                <a:solidFill>
                  <a:srgbClr val="000000"/>
                </a:solidFill>
                <a:effectLst/>
                <a:latin typeface="Times New Roman" panose="02020603050405020304" pitchFamily="18" charset="0"/>
                <a:cs typeface="Times New Roman" panose="02020603050405020304" pitchFamily="18" charset="0"/>
              </a:rPr>
              <a:t>.</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 </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X</a:t>
            </a:r>
            <a:r>
              <a:rPr lang="en-US" sz="2000" b="0" i="0" baseline="-25000" dirty="0">
                <a:solidFill>
                  <a:srgbClr val="000000"/>
                </a:solidFill>
                <a:effectLst/>
                <a:latin typeface="Times New Roman" panose="02020603050405020304" pitchFamily="18" charset="0"/>
                <a:cs typeface="Times New Roman" panose="02020603050405020304" pitchFamily="18" charset="0"/>
              </a:rPr>
              <a:t>C</a:t>
            </a:r>
            <a:r>
              <a:rPr lang="en-US" sz="2000" b="0" i="0" dirty="0">
                <a:solidFill>
                  <a:srgbClr val="000000"/>
                </a:solidFill>
                <a:effectLst/>
                <a:latin typeface="Times New Roman" panose="02020603050405020304" pitchFamily="18" charset="0"/>
                <a:cs typeface="Times New Roman" panose="02020603050405020304" pitchFamily="18" charset="0"/>
              </a:rPr>
              <a:t>=1/</a:t>
            </a:r>
            <a:r>
              <a:rPr lang="en-US" sz="2000" b="0" i="0" dirty="0" err="1">
                <a:solidFill>
                  <a:srgbClr val="000000"/>
                </a:solidFill>
                <a:effectLst/>
                <a:latin typeface="Times New Roman" panose="02020603050405020304" pitchFamily="18" charset="0"/>
                <a:cs typeface="Times New Roman" panose="02020603050405020304" pitchFamily="18" charset="0"/>
              </a:rPr>
              <a:t>ωC</a:t>
            </a:r>
            <a:r>
              <a:rPr lang="en-US" sz="2000" b="0" i="0" dirty="0">
                <a:solidFill>
                  <a:srgbClr val="000000"/>
                </a:solidFill>
                <a:effectLst/>
                <a:latin typeface="Times New Roman" panose="02020603050405020304" pitchFamily="18" charset="0"/>
                <a:cs typeface="Times New Roman" panose="02020603050405020304" pitchFamily="18" charset="0"/>
              </a:rPr>
              <a:t>=1/2π</a:t>
            </a:r>
            <a:r>
              <a:rPr lang="en-US" sz="2000" b="0" i="0" dirty="0" err="1">
                <a:solidFill>
                  <a:srgbClr val="000000"/>
                </a:solidFill>
                <a:effectLst/>
                <a:latin typeface="Times New Roman" panose="02020603050405020304" pitchFamily="18" charset="0"/>
                <a:cs typeface="Times New Roman" panose="02020603050405020304" pitchFamily="18" charset="0"/>
              </a:rPr>
              <a:t>fCohms</a:t>
            </a:r>
            <a:endParaRPr lang="en-US" sz="2000" b="0" i="0" dirty="0">
              <a:solidFill>
                <a:srgbClr val="000000"/>
              </a:solidFill>
              <a:effectLst/>
              <a:latin typeface="Times New Roman" panose="02020603050405020304" pitchFamily="18" charset="0"/>
              <a:cs typeface="Times New Roman" panose="02020603050405020304" pitchFamily="18" charset="0"/>
            </a:endParaRPr>
          </a:p>
          <a:p>
            <a:pPr algn="just" fontAlgn="base"/>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where, </a:t>
            </a:r>
          </a:p>
          <a:p>
            <a:pPr algn="just" fontAlgn="base"/>
            <a:r>
              <a:rPr lang="en-US" sz="2000" b="0" i="0" dirty="0">
                <a:solidFill>
                  <a:srgbClr val="000000"/>
                </a:solidFill>
                <a:effectLst/>
                <a:latin typeface="Times New Roman" panose="02020603050405020304" pitchFamily="18" charset="0"/>
                <a:cs typeface="Times New Roman" panose="02020603050405020304" pitchFamily="18" charset="0"/>
              </a:rPr>
              <a:t>f=frequency in Hz; </a:t>
            </a:r>
          </a:p>
          <a:p>
            <a:pPr algn="just" fontAlgn="base"/>
            <a:r>
              <a:rPr lang="en-US" sz="2000" b="0" i="0" dirty="0">
                <a:solidFill>
                  <a:srgbClr val="000000"/>
                </a:solidFill>
                <a:effectLst/>
                <a:latin typeface="Times New Roman" panose="02020603050405020304" pitchFamily="18" charset="0"/>
                <a:cs typeface="Times New Roman" panose="02020603050405020304" pitchFamily="18" charset="0"/>
              </a:rPr>
              <a:t>C=capacitance in farad.</a:t>
            </a:r>
          </a:p>
          <a:p>
            <a:pPr algn="just" fontAlgn="base"/>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 </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The unit of capacitive reactance is ohm.</a:t>
            </a:r>
          </a:p>
        </p:txBody>
      </p:sp>
    </p:spTree>
    <p:extLst>
      <p:ext uri="{BB962C8B-B14F-4D97-AF65-F5344CB8AC3E}">
        <p14:creationId xmlns:p14="http://schemas.microsoft.com/office/powerpoint/2010/main" val="3134316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816B-E825-7F16-33FE-32E16FD04827}"/>
              </a:ext>
            </a:extLst>
          </p:cNvPr>
          <p:cNvSpPr>
            <a:spLocks noGrp="1"/>
          </p:cNvSpPr>
          <p:nvPr>
            <p:ph type="title"/>
          </p:nvPr>
        </p:nvSpPr>
        <p:spPr>
          <a:xfrm>
            <a:off x="838200" y="365125"/>
            <a:ext cx="10515600" cy="765585"/>
          </a:xfrm>
        </p:spPr>
        <p:txBody>
          <a:bodyPr>
            <a:normAutofit fontScale="90000"/>
          </a:bodyPr>
          <a:lstStyle/>
          <a:p>
            <a:br>
              <a:rPr lang="en-US" b="0" dirty="0">
                <a:solidFill>
                  <a:srgbClr val="222222"/>
                </a:solidFill>
                <a:effectLst/>
                <a:latin typeface="Rubik"/>
              </a:rPr>
            </a:br>
            <a:r>
              <a:rPr lang="en-US" b="0" dirty="0">
                <a:solidFill>
                  <a:srgbClr val="222222"/>
                </a:solidFill>
                <a:effectLst/>
                <a:latin typeface="Rubik"/>
              </a:rPr>
              <a:t>RL Series Circuit</a:t>
            </a:r>
            <a:br>
              <a:rPr lang="en-US" b="0" dirty="0">
                <a:solidFill>
                  <a:srgbClr val="222222"/>
                </a:solidFill>
                <a:effectLst/>
                <a:latin typeface="Rubik"/>
              </a:rPr>
            </a:br>
            <a:endParaRPr lang="en-IN" dirty="0"/>
          </a:p>
        </p:txBody>
      </p:sp>
      <p:sp>
        <p:nvSpPr>
          <p:cNvPr id="3" name="Content Placeholder 2">
            <a:extLst>
              <a:ext uri="{FF2B5EF4-FFF2-40B4-BE49-F238E27FC236}">
                <a16:creationId xmlns:a16="http://schemas.microsoft.com/office/drawing/2014/main" id="{C647DFED-8288-FDE7-B49C-ADCFFD87E76A}"/>
              </a:ext>
            </a:extLst>
          </p:cNvPr>
          <p:cNvSpPr>
            <a:spLocks noGrp="1"/>
          </p:cNvSpPr>
          <p:nvPr>
            <p:ph idx="1"/>
          </p:nvPr>
        </p:nvSpPr>
        <p:spPr>
          <a:xfrm>
            <a:off x="838200" y="1130710"/>
            <a:ext cx="10515600" cy="5046253"/>
          </a:xfrm>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A circuit that contains a pure resistance R ohms connected in series with a coil having a pure inductance of L (Henry) is known as</a:t>
            </a:r>
            <a:r>
              <a:rPr lang="en-US" sz="2000" b="1" i="0" dirty="0">
                <a:solidFill>
                  <a:srgbClr val="222222"/>
                </a:solidFill>
                <a:effectLst/>
                <a:latin typeface="Times New Roman" panose="02020603050405020304" pitchFamily="18" charset="0"/>
                <a:cs typeface="Times New Roman" panose="02020603050405020304" pitchFamily="18" charset="0"/>
              </a:rPr>
              <a:t> RL Series Circuit</a:t>
            </a:r>
            <a:r>
              <a:rPr lang="en-US" sz="2000" b="0" i="0" dirty="0">
                <a:solidFill>
                  <a:srgbClr val="222222"/>
                </a:solidFill>
                <a:effectLst/>
                <a:latin typeface="Times New Roman" panose="02020603050405020304" pitchFamily="18" charset="0"/>
                <a:cs typeface="Times New Roman" panose="02020603050405020304" pitchFamily="18" charset="0"/>
              </a:rPr>
              <a:t>. When an AC supply voltage V is applied, the current, I flows in the circuit.</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So, I</a:t>
            </a:r>
            <a:r>
              <a:rPr lang="en-US" sz="2000" b="0" i="0" baseline="-25000" dirty="0">
                <a:solidFill>
                  <a:srgbClr val="222222"/>
                </a:solidFill>
                <a:effectLst/>
                <a:latin typeface="Times New Roman" panose="02020603050405020304" pitchFamily="18" charset="0"/>
                <a:cs typeface="Times New Roman" panose="02020603050405020304" pitchFamily="18" charset="0"/>
              </a:rPr>
              <a:t>R</a:t>
            </a:r>
            <a:r>
              <a:rPr lang="en-US" sz="2000" b="0" i="0" dirty="0">
                <a:solidFill>
                  <a:srgbClr val="222222"/>
                </a:solidFill>
                <a:effectLst/>
                <a:latin typeface="Times New Roman" panose="02020603050405020304" pitchFamily="18" charset="0"/>
                <a:cs typeface="Times New Roman" panose="02020603050405020304" pitchFamily="18" charset="0"/>
              </a:rPr>
              <a:t> and I</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 will be the current flowing in the resistor and inductor respectively, but the amount of current flowing through both the elements will be same as they are connected in series with each other. The circuit diagram of RL Series Circuit is shown below:</a:t>
            </a:r>
            <a:endParaRPr lang="en-US" sz="2000" dirty="0">
              <a:solidFill>
                <a:srgbClr val="222222"/>
              </a:solidFill>
              <a:latin typeface="Times New Roman" panose="02020603050405020304" pitchFamily="18" charset="0"/>
              <a:cs typeface="Times New Roman" panose="02020603050405020304" pitchFamily="18" charset="0"/>
            </a:endParaRPr>
          </a:p>
          <a:p>
            <a:pPr algn="l" fontAlgn="base"/>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1026" name="Picture 2" descr="R-L-SERIES-circuit">
            <a:extLst>
              <a:ext uri="{FF2B5EF4-FFF2-40B4-BE49-F238E27FC236}">
                <a16:creationId xmlns:a16="http://schemas.microsoft.com/office/drawing/2014/main" id="{161C2BE7-13AC-065B-FDE5-A0CD58D78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708" y="3144873"/>
            <a:ext cx="3627949" cy="30320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A0CFD6-A514-4C9A-9432-4FBF815AC551}"/>
              </a:ext>
            </a:extLst>
          </p:cNvPr>
          <p:cNvSpPr txBox="1"/>
          <p:nvPr/>
        </p:nvSpPr>
        <p:spPr>
          <a:xfrm>
            <a:off x="1759974" y="3653836"/>
            <a:ext cx="4149213" cy="1477328"/>
          </a:xfrm>
          <a:prstGeom prst="rect">
            <a:avLst/>
          </a:prstGeom>
          <a:noFill/>
        </p:spPr>
        <p:txBody>
          <a:bodyPr wrap="square">
            <a:spAutoFit/>
          </a:bodyPr>
          <a:lstStyle/>
          <a:p>
            <a:pPr algn="l" fontAlgn="base"/>
            <a:r>
              <a:rPr lang="en-US" b="0" i="0" dirty="0">
                <a:solidFill>
                  <a:srgbClr val="222222"/>
                </a:solidFill>
                <a:effectLst/>
                <a:latin typeface="Nunito Sans" pitchFamily="2" charset="0"/>
              </a:rPr>
              <a:t>Where,</a:t>
            </a:r>
          </a:p>
          <a:p>
            <a:pPr algn="l" fontAlgn="base">
              <a:buFont typeface="Arial" panose="020B0604020202020204" pitchFamily="34" charset="0"/>
              <a:buChar char="•"/>
            </a:pPr>
            <a:r>
              <a:rPr lang="en-US" b="0" i="0" dirty="0">
                <a:solidFill>
                  <a:srgbClr val="222222"/>
                </a:solidFill>
                <a:effectLst/>
                <a:latin typeface="Nunito Sans" pitchFamily="2" charset="0"/>
              </a:rPr>
              <a:t>V</a:t>
            </a:r>
            <a:r>
              <a:rPr lang="en-US" b="0" i="0" baseline="-25000" dirty="0">
                <a:solidFill>
                  <a:srgbClr val="222222"/>
                </a:solidFill>
                <a:effectLst/>
                <a:latin typeface="Nunito Sans" pitchFamily="2" charset="0"/>
              </a:rPr>
              <a:t>R</a:t>
            </a:r>
            <a:r>
              <a:rPr lang="en-US" b="0" i="0" dirty="0">
                <a:solidFill>
                  <a:srgbClr val="222222"/>
                </a:solidFill>
                <a:effectLst/>
                <a:latin typeface="Nunito Sans" pitchFamily="2" charset="0"/>
              </a:rPr>
              <a:t> – voltage across the resistor R</a:t>
            </a:r>
          </a:p>
          <a:p>
            <a:pPr algn="l" fontAlgn="base">
              <a:buFont typeface="Arial" panose="020B0604020202020204" pitchFamily="34" charset="0"/>
              <a:buChar char="•"/>
            </a:pPr>
            <a:r>
              <a:rPr lang="en-US" b="0" i="0" dirty="0">
                <a:solidFill>
                  <a:srgbClr val="222222"/>
                </a:solidFill>
                <a:effectLst/>
                <a:latin typeface="Nunito Sans" pitchFamily="2" charset="0"/>
              </a:rPr>
              <a:t>V</a:t>
            </a:r>
            <a:r>
              <a:rPr lang="en-US" b="0" i="0" baseline="-25000" dirty="0">
                <a:solidFill>
                  <a:srgbClr val="222222"/>
                </a:solidFill>
                <a:effectLst/>
                <a:latin typeface="Nunito Sans" pitchFamily="2" charset="0"/>
              </a:rPr>
              <a:t>L</a:t>
            </a:r>
            <a:r>
              <a:rPr lang="en-US" b="0" i="0" dirty="0">
                <a:solidFill>
                  <a:srgbClr val="222222"/>
                </a:solidFill>
                <a:effectLst/>
                <a:latin typeface="Nunito Sans" pitchFamily="2" charset="0"/>
              </a:rPr>
              <a:t> – voltage across the inductor L</a:t>
            </a:r>
          </a:p>
          <a:p>
            <a:pPr algn="l" fontAlgn="base">
              <a:buFont typeface="Arial" panose="020B0604020202020204" pitchFamily="34" charset="0"/>
              <a:buChar char="•"/>
            </a:pPr>
            <a:r>
              <a:rPr lang="en-US" b="0" i="0" dirty="0">
                <a:solidFill>
                  <a:srgbClr val="222222"/>
                </a:solidFill>
                <a:effectLst/>
                <a:latin typeface="Nunito Sans" pitchFamily="2" charset="0"/>
              </a:rPr>
              <a:t>V – Total voltage of the circuit</a:t>
            </a:r>
          </a:p>
          <a:p>
            <a:pPr algn="l" fontAlgn="base"/>
            <a:r>
              <a:rPr lang="en-US" b="0" i="0" dirty="0">
                <a:solidFill>
                  <a:srgbClr val="222222"/>
                </a:solidFill>
                <a:effectLst/>
                <a:latin typeface="Nunito Sans" pitchFamily="2" charset="0"/>
              </a:rPr>
              <a:t> </a:t>
            </a:r>
          </a:p>
        </p:txBody>
      </p:sp>
    </p:spTree>
    <p:extLst>
      <p:ext uri="{BB962C8B-B14F-4D97-AF65-F5344CB8AC3E}">
        <p14:creationId xmlns:p14="http://schemas.microsoft.com/office/powerpoint/2010/main" val="1947403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C7682C-F9DC-4709-6F22-3AF23654F8AC}"/>
              </a:ext>
            </a:extLst>
          </p:cNvPr>
          <p:cNvSpPr>
            <a:spLocks noGrp="1"/>
          </p:cNvSpPr>
          <p:nvPr>
            <p:ph idx="1"/>
          </p:nvPr>
        </p:nvSpPr>
        <p:spPr>
          <a:xfrm>
            <a:off x="641555" y="547431"/>
            <a:ext cx="10515600" cy="5951692"/>
          </a:xfrm>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Phasor Diagram of the RL Series Circuit</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phasor diagram of the RL Series circuit is shown below:</a:t>
            </a:r>
          </a:p>
          <a:p>
            <a:endParaRPr lang="en-IN" sz="20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261A75D4-F19A-B508-3B83-354DF5F4A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773" y="358877"/>
            <a:ext cx="3748395" cy="28071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CDD413-CF2A-7EA2-8C06-195FF88C8D83}"/>
              </a:ext>
            </a:extLst>
          </p:cNvPr>
          <p:cNvSpPr txBox="1"/>
          <p:nvPr/>
        </p:nvSpPr>
        <p:spPr>
          <a:xfrm>
            <a:off x="662525" y="2278696"/>
            <a:ext cx="8502445" cy="4247317"/>
          </a:xfrm>
          <a:prstGeom prst="rect">
            <a:avLst/>
          </a:prstGeom>
          <a:noFill/>
        </p:spPr>
        <p:txBody>
          <a:bodyPr wrap="square">
            <a:spAutoFit/>
          </a:bodyPr>
          <a:lstStyle/>
          <a:p>
            <a:pPr algn="l" fontAlgn="base"/>
            <a:r>
              <a:rPr lang="en-US" b="1" i="0" dirty="0">
                <a:solidFill>
                  <a:srgbClr val="222222"/>
                </a:solidFill>
                <a:effectLst/>
                <a:latin typeface="Times New Roman" panose="02020603050405020304" pitchFamily="18" charset="0"/>
                <a:cs typeface="Times New Roman" panose="02020603050405020304" pitchFamily="18" charset="0"/>
              </a:rPr>
              <a:t>Steps to draw the Phasor Diagram of RL Series Circuit</a:t>
            </a:r>
          </a:p>
          <a:p>
            <a:pPr algn="l" fontAlgn="base"/>
            <a:endParaRPr lang="en-US" b="1"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b="0" i="0" dirty="0">
                <a:solidFill>
                  <a:srgbClr val="222222"/>
                </a:solidFill>
                <a:effectLst/>
                <a:latin typeface="Times New Roman" panose="02020603050405020304" pitchFamily="18" charset="0"/>
                <a:cs typeface="Times New Roman" panose="02020603050405020304" pitchFamily="18" charset="0"/>
              </a:rPr>
              <a:t>The following steps are given below which are followed to draw the phasor diagram step by step:</a:t>
            </a:r>
          </a:p>
          <a:p>
            <a:pPr algn="l" fontAlgn="base">
              <a:buFont typeface="Arial" panose="020B0604020202020204" pitchFamily="34" charset="0"/>
              <a:buChar char="•"/>
            </a:pPr>
            <a:r>
              <a:rPr lang="en-US" b="0" i="0" dirty="0">
                <a:solidFill>
                  <a:srgbClr val="222222"/>
                </a:solidFill>
                <a:effectLst/>
                <a:latin typeface="Times New Roman" panose="02020603050405020304" pitchFamily="18" charset="0"/>
                <a:cs typeface="Times New Roman" panose="02020603050405020304" pitchFamily="18" charset="0"/>
              </a:rPr>
              <a:t>Current I is taken as a reference.</a:t>
            </a:r>
          </a:p>
          <a:p>
            <a:pPr algn="l" fontAlgn="base">
              <a:buFont typeface="Arial" panose="020B0604020202020204" pitchFamily="34" charset="0"/>
              <a:buChar char="•"/>
            </a:pPr>
            <a:r>
              <a:rPr lang="en-US" b="0" i="0" dirty="0">
                <a:solidFill>
                  <a:srgbClr val="222222"/>
                </a:solidFill>
                <a:effectLst/>
                <a:latin typeface="Times New Roman" panose="02020603050405020304" pitchFamily="18" charset="0"/>
                <a:cs typeface="Times New Roman" panose="02020603050405020304" pitchFamily="18" charset="0"/>
              </a:rPr>
              <a:t>The Voltage drop across the resistance V</a:t>
            </a:r>
            <a:r>
              <a:rPr lang="en-US" b="0" i="0" baseline="-25000" dirty="0">
                <a:solidFill>
                  <a:srgbClr val="222222"/>
                </a:solidFill>
                <a:effectLst/>
                <a:latin typeface="Times New Roman" panose="02020603050405020304" pitchFamily="18" charset="0"/>
                <a:cs typeface="Times New Roman" panose="02020603050405020304" pitchFamily="18" charset="0"/>
              </a:rPr>
              <a:t>R</a:t>
            </a:r>
            <a:r>
              <a:rPr lang="en-US" b="0" i="0" dirty="0">
                <a:solidFill>
                  <a:srgbClr val="222222"/>
                </a:solidFill>
                <a:effectLst/>
                <a:latin typeface="Times New Roman" panose="02020603050405020304" pitchFamily="18" charset="0"/>
                <a:cs typeface="Times New Roman" panose="02020603050405020304" pitchFamily="18" charset="0"/>
              </a:rPr>
              <a:t> = I</a:t>
            </a:r>
            <a:r>
              <a:rPr lang="en-US" b="0" i="0" baseline="-25000" dirty="0">
                <a:solidFill>
                  <a:srgbClr val="222222"/>
                </a:solidFill>
                <a:effectLst/>
                <a:latin typeface="Times New Roman" panose="02020603050405020304" pitchFamily="18" charset="0"/>
                <a:cs typeface="Times New Roman" panose="02020603050405020304" pitchFamily="18" charset="0"/>
              </a:rPr>
              <a:t>R</a:t>
            </a:r>
            <a:r>
              <a:rPr lang="en-US" b="0" i="0" dirty="0">
                <a:solidFill>
                  <a:srgbClr val="222222"/>
                </a:solidFill>
                <a:effectLst/>
                <a:latin typeface="Times New Roman" panose="02020603050405020304" pitchFamily="18" charset="0"/>
                <a:cs typeface="Times New Roman" panose="02020603050405020304" pitchFamily="18" charset="0"/>
              </a:rPr>
              <a:t> is drawn in phase with the current I.</a:t>
            </a:r>
          </a:p>
          <a:p>
            <a:pPr algn="l" fontAlgn="base">
              <a:buFont typeface="Arial" panose="020B0604020202020204" pitchFamily="34" charset="0"/>
              <a:buChar char="•"/>
            </a:pPr>
            <a:r>
              <a:rPr lang="en-US" b="0" i="0" dirty="0">
                <a:solidFill>
                  <a:srgbClr val="222222"/>
                </a:solidFill>
                <a:effectLst/>
                <a:latin typeface="Times New Roman" panose="02020603050405020304" pitchFamily="18" charset="0"/>
                <a:cs typeface="Times New Roman" panose="02020603050405020304" pitchFamily="18" charset="0"/>
              </a:rPr>
              <a:t>The voltage drop across the inductive reactance V</a:t>
            </a:r>
            <a:r>
              <a:rPr lang="en-US" b="0" i="0" baseline="-25000" dirty="0">
                <a:solidFill>
                  <a:srgbClr val="222222"/>
                </a:solidFill>
                <a:effectLst/>
                <a:latin typeface="Times New Roman" panose="02020603050405020304" pitchFamily="18" charset="0"/>
                <a:cs typeface="Times New Roman" panose="02020603050405020304" pitchFamily="18" charset="0"/>
              </a:rPr>
              <a:t>L</a:t>
            </a:r>
            <a:r>
              <a:rPr lang="en-US" b="0" i="0" dirty="0">
                <a:solidFill>
                  <a:srgbClr val="222222"/>
                </a:solidFill>
                <a:effectLst/>
                <a:latin typeface="Times New Roman" panose="02020603050405020304" pitchFamily="18" charset="0"/>
                <a:cs typeface="Times New Roman" panose="02020603050405020304" pitchFamily="18" charset="0"/>
              </a:rPr>
              <a:t> =IX</a:t>
            </a:r>
            <a:r>
              <a:rPr lang="en-US" b="0" i="0" baseline="-25000" dirty="0">
                <a:solidFill>
                  <a:srgbClr val="222222"/>
                </a:solidFill>
                <a:effectLst/>
                <a:latin typeface="Times New Roman" panose="02020603050405020304" pitchFamily="18" charset="0"/>
                <a:cs typeface="Times New Roman" panose="02020603050405020304" pitchFamily="18" charset="0"/>
              </a:rPr>
              <a:t>L</a:t>
            </a:r>
            <a:r>
              <a:rPr lang="en-US" b="0" i="0" dirty="0">
                <a:solidFill>
                  <a:srgbClr val="222222"/>
                </a:solidFill>
                <a:effectLst/>
                <a:latin typeface="Times New Roman" panose="02020603050405020304" pitchFamily="18" charset="0"/>
                <a:cs typeface="Times New Roman" panose="02020603050405020304" pitchFamily="18" charset="0"/>
              </a:rPr>
              <a:t> is drawn ahead</a:t>
            </a:r>
            <a:r>
              <a:rPr lang="en-US" dirty="0">
                <a:solidFill>
                  <a:srgbClr val="222222"/>
                </a:solidFill>
                <a:latin typeface="Times New Roman" panose="02020603050405020304" pitchFamily="18" charset="0"/>
                <a:cs typeface="Times New Roman" panose="02020603050405020304" pitchFamily="18" charset="0"/>
              </a:rPr>
              <a:t> </a:t>
            </a:r>
            <a:r>
              <a:rPr lang="en-US" b="0" i="0" dirty="0">
                <a:solidFill>
                  <a:srgbClr val="222222"/>
                </a:solidFill>
                <a:effectLst/>
                <a:latin typeface="Times New Roman" panose="02020603050405020304" pitchFamily="18" charset="0"/>
                <a:cs typeface="Times New Roman" panose="02020603050405020304" pitchFamily="18" charset="0"/>
              </a:rPr>
              <a:t>of the current I. As the current lags voltage by an angle of 90 degrees in the pure Inductive circuit.</a:t>
            </a:r>
          </a:p>
          <a:p>
            <a:pPr algn="l" fontAlgn="base">
              <a:buFont typeface="Arial" panose="020B0604020202020204" pitchFamily="34" charset="0"/>
              <a:buChar char="•"/>
            </a:pPr>
            <a:r>
              <a:rPr lang="en-US" b="0" i="0" dirty="0">
                <a:solidFill>
                  <a:srgbClr val="222222"/>
                </a:solidFill>
                <a:effectLst/>
                <a:latin typeface="Times New Roman" panose="02020603050405020304" pitchFamily="18" charset="0"/>
                <a:cs typeface="Times New Roman" panose="02020603050405020304" pitchFamily="18" charset="0"/>
              </a:rPr>
              <a:t>The vector sum of the two voltages drops V</a:t>
            </a:r>
            <a:r>
              <a:rPr lang="en-US" b="0" i="0" baseline="-25000" dirty="0">
                <a:solidFill>
                  <a:srgbClr val="222222"/>
                </a:solidFill>
                <a:effectLst/>
                <a:latin typeface="Times New Roman" panose="02020603050405020304" pitchFamily="18" charset="0"/>
                <a:cs typeface="Times New Roman" panose="02020603050405020304" pitchFamily="18" charset="0"/>
              </a:rPr>
              <a:t>R</a:t>
            </a:r>
            <a:r>
              <a:rPr lang="en-US" b="0" i="0" dirty="0">
                <a:solidFill>
                  <a:srgbClr val="222222"/>
                </a:solidFill>
                <a:effectLst/>
                <a:latin typeface="Times New Roman" panose="02020603050405020304" pitchFamily="18" charset="0"/>
                <a:cs typeface="Times New Roman" panose="02020603050405020304" pitchFamily="18" charset="0"/>
              </a:rPr>
              <a:t> and V</a:t>
            </a:r>
            <a:r>
              <a:rPr lang="en-US" b="0" i="0" baseline="-25000" dirty="0">
                <a:solidFill>
                  <a:srgbClr val="222222"/>
                </a:solidFill>
                <a:effectLst/>
                <a:latin typeface="Times New Roman" panose="02020603050405020304" pitchFamily="18" charset="0"/>
                <a:cs typeface="Times New Roman" panose="02020603050405020304" pitchFamily="18" charset="0"/>
              </a:rPr>
              <a:t>L</a:t>
            </a:r>
            <a:r>
              <a:rPr lang="en-US" b="0" i="0" dirty="0">
                <a:solidFill>
                  <a:srgbClr val="222222"/>
                </a:solidFill>
                <a:effectLst/>
                <a:latin typeface="Times New Roman" panose="02020603050405020304" pitchFamily="18" charset="0"/>
                <a:cs typeface="Times New Roman" panose="02020603050405020304" pitchFamily="18" charset="0"/>
              </a:rPr>
              <a:t> is equal to the applied voltage V.</a:t>
            </a:r>
          </a:p>
          <a:p>
            <a:pPr algn="l" fontAlgn="base"/>
            <a:r>
              <a:rPr lang="en-US" b="0" i="0" dirty="0">
                <a:solidFill>
                  <a:srgbClr val="222222"/>
                </a:solidFill>
                <a:effectLst/>
                <a:latin typeface="Nunito Sans" pitchFamily="2" charset="0"/>
              </a:rPr>
              <a:t>Now,</a:t>
            </a:r>
          </a:p>
          <a:p>
            <a:pPr algn="l" fontAlgn="base"/>
            <a:r>
              <a:rPr lang="en-US" b="0" i="0" dirty="0">
                <a:solidFill>
                  <a:srgbClr val="222222"/>
                </a:solidFill>
                <a:effectLst/>
                <a:latin typeface="Nunito Sans" pitchFamily="2" charset="0"/>
              </a:rPr>
              <a:t>In right-angle triangle OAB</a:t>
            </a:r>
          </a:p>
          <a:p>
            <a:pPr algn="l" fontAlgn="base"/>
            <a:r>
              <a:rPr lang="en-US" b="0" i="0" dirty="0">
                <a:solidFill>
                  <a:srgbClr val="222222"/>
                </a:solidFill>
                <a:effectLst/>
                <a:latin typeface="Nunito Sans" pitchFamily="2" charset="0"/>
              </a:rPr>
              <a:t>V</a:t>
            </a:r>
            <a:r>
              <a:rPr lang="en-US" b="0" i="0" baseline="-25000" dirty="0">
                <a:solidFill>
                  <a:srgbClr val="222222"/>
                </a:solidFill>
                <a:effectLst/>
                <a:latin typeface="Nunito Sans" pitchFamily="2" charset="0"/>
              </a:rPr>
              <a:t>R</a:t>
            </a:r>
            <a:r>
              <a:rPr lang="en-US" b="0" i="0" dirty="0">
                <a:solidFill>
                  <a:srgbClr val="222222"/>
                </a:solidFill>
                <a:effectLst/>
                <a:latin typeface="Nunito Sans" pitchFamily="2" charset="0"/>
              </a:rPr>
              <a:t> = I</a:t>
            </a:r>
            <a:r>
              <a:rPr lang="en-US" b="0" i="0" baseline="-25000" dirty="0">
                <a:solidFill>
                  <a:srgbClr val="222222"/>
                </a:solidFill>
                <a:effectLst/>
                <a:latin typeface="Nunito Sans" pitchFamily="2" charset="0"/>
              </a:rPr>
              <a:t>R</a:t>
            </a:r>
            <a:r>
              <a:rPr lang="en-US" b="0" i="0" dirty="0">
                <a:solidFill>
                  <a:srgbClr val="222222"/>
                </a:solidFill>
                <a:effectLst/>
                <a:latin typeface="Nunito Sans" pitchFamily="2" charset="0"/>
              </a:rPr>
              <a:t> and V</a:t>
            </a:r>
            <a:r>
              <a:rPr lang="en-US" b="0" i="0" baseline="-25000" dirty="0">
                <a:solidFill>
                  <a:srgbClr val="222222"/>
                </a:solidFill>
                <a:effectLst/>
                <a:latin typeface="Nunito Sans" pitchFamily="2" charset="0"/>
              </a:rPr>
              <a:t>L</a:t>
            </a:r>
            <a:r>
              <a:rPr lang="en-US" b="0" i="0" dirty="0">
                <a:solidFill>
                  <a:srgbClr val="222222"/>
                </a:solidFill>
                <a:effectLst/>
                <a:latin typeface="Nunito Sans" pitchFamily="2" charset="0"/>
              </a:rPr>
              <a:t> = IX</a:t>
            </a:r>
            <a:r>
              <a:rPr lang="en-US" b="0" i="0" baseline="-25000" dirty="0">
                <a:solidFill>
                  <a:srgbClr val="222222"/>
                </a:solidFill>
                <a:effectLst/>
                <a:latin typeface="Nunito Sans" pitchFamily="2" charset="0"/>
              </a:rPr>
              <a:t>L</a:t>
            </a:r>
            <a:r>
              <a:rPr lang="en-US" b="0" i="0" dirty="0">
                <a:solidFill>
                  <a:srgbClr val="222222"/>
                </a:solidFill>
                <a:effectLst/>
                <a:latin typeface="Nunito Sans" pitchFamily="2" charset="0"/>
              </a:rPr>
              <a:t> where X</a:t>
            </a:r>
            <a:r>
              <a:rPr lang="en-US" b="0" i="0" baseline="-25000" dirty="0">
                <a:solidFill>
                  <a:srgbClr val="222222"/>
                </a:solidFill>
                <a:effectLst/>
                <a:latin typeface="Nunito Sans" pitchFamily="2" charset="0"/>
              </a:rPr>
              <a:t>L </a:t>
            </a:r>
            <a:r>
              <a:rPr lang="en-US" b="0" i="0" dirty="0">
                <a:solidFill>
                  <a:srgbClr val="222222"/>
                </a:solidFill>
                <a:effectLst/>
                <a:latin typeface="Nunito Sans" pitchFamily="2" charset="0"/>
              </a:rPr>
              <a:t>= 2π</a:t>
            </a:r>
            <a:r>
              <a:rPr lang="en-US" b="0" i="0" dirty="0" err="1">
                <a:solidFill>
                  <a:srgbClr val="222222"/>
                </a:solidFill>
                <a:effectLst/>
                <a:latin typeface="Nunito Sans" pitchFamily="2" charset="0"/>
              </a:rPr>
              <a:t>fL</a:t>
            </a:r>
            <a:endParaRPr lang="en-US" b="0" i="0" dirty="0">
              <a:solidFill>
                <a:srgbClr val="222222"/>
              </a:solidFill>
              <a:effectLst/>
              <a:latin typeface="Nunito Sans" pitchFamily="2" charset="0"/>
            </a:endParaRPr>
          </a:p>
          <a:p>
            <a:pPr algn="l" fontAlgn="base">
              <a:buFont typeface="Arial" panose="020B0604020202020204" pitchFamily="34" charset="0"/>
              <a:buChar char="•"/>
            </a:pPr>
            <a:endParaRPr lang="en-US" b="0" i="0" dirty="0">
              <a:solidFill>
                <a:srgbClr val="222222"/>
              </a:solidFill>
              <a:effectLst/>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US"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41230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L-SERIES-CKT-EQ1">
            <a:extLst>
              <a:ext uri="{FF2B5EF4-FFF2-40B4-BE49-F238E27FC236}">
                <a16:creationId xmlns:a16="http://schemas.microsoft.com/office/drawing/2014/main" id="{C195B4D8-3FA8-2612-3A65-B79CAC582D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9729" y="569835"/>
            <a:ext cx="4191000"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6A8840-C172-69EF-DFA6-2DE16BA9484B}"/>
              </a:ext>
            </a:extLst>
          </p:cNvPr>
          <p:cNvSpPr txBox="1"/>
          <p:nvPr/>
        </p:nvSpPr>
        <p:spPr>
          <a:xfrm>
            <a:off x="1700981" y="2398635"/>
            <a:ext cx="6096000" cy="369332"/>
          </a:xfrm>
          <a:prstGeom prst="rect">
            <a:avLst/>
          </a:prstGeom>
          <a:noFill/>
        </p:spPr>
        <p:txBody>
          <a:bodyPr wrap="square">
            <a:spAutoFit/>
          </a:bodyPr>
          <a:lstStyle/>
          <a:p>
            <a:r>
              <a:rPr lang="en-IN" b="0" i="0" dirty="0">
                <a:solidFill>
                  <a:srgbClr val="222222"/>
                </a:solidFill>
                <a:effectLst/>
                <a:latin typeface="Nunito Sans" pitchFamily="2" charset="0"/>
              </a:rPr>
              <a:t>Where,</a:t>
            </a:r>
            <a:endParaRPr lang="en-IN" dirty="0"/>
          </a:p>
        </p:txBody>
      </p:sp>
      <p:pic>
        <p:nvPicPr>
          <p:cNvPr id="3076" name="Picture 4">
            <a:extLst>
              <a:ext uri="{FF2B5EF4-FFF2-40B4-BE49-F238E27FC236}">
                <a16:creationId xmlns:a16="http://schemas.microsoft.com/office/drawing/2014/main" id="{A4522C63-6F3C-0A70-AF99-08AE18F2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981" y="2403054"/>
            <a:ext cx="1533525" cy="600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CEDA1A-4B47-67CA-33CE-F3DC571A19CA}"/>
              </a:ext>
            </a:extLst>
          </p:cNvPr>
          <p:cNvSpPr txBox="1"/>
          <p:nvPr/>
        </p:nvSpPr>
        <p:spPr>
          <a:xfrm>
            <a:off x="663677" y="3007396"/>
            <a:ext cx="10864645" cy="369332"/>
          </a:xfrm>
          <a:prstGeom prst="rect">
            <a:avLst/>
          </a:prstGeom>
          <a:noFill/>
        </p:spPr>
        <p:txBody>
          <a:bodyPr wrap="square">
            <a:spAutoFit/>
          </a:bodyPr>
          <a:lstStyle/>
          <a:p>
            <a:r>
              <a:rPr lang="en-US" b="0" i="0" dirty="0">
                <a:solidFill>
                  <a:srgbClr val="222222"/>
                </a:solidFill>
                <a:effectLst/>
                <a:latin typeface="Times New Roman" panose="02020603050405020304" pitchFamily="18" charset="0"/>
                <a:cs typeface="Times New Roman" panose="02020603050405020304" pitchFamily="18" charset="0"/>
              </a:rPr>
              <a:t>Z is the total opposition offered to the flow of alternating current by an RL</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F69B0D8-E2D1-6AC0-0941-83BA86077869}"/>
              </a:ext>
            </a:extLst>
          </p:cNvPr>
          <p:cNvSpPr txBox="1"/>
          <p:nvPr/>
        </p:nvSpPr>
        <p:spPr>
          <a:xfrm>
            <a:off x="737419" y="3611738"/>
            <a:ext cx="9104671" cy="369332"/>
          </a:xfrm>
          <a:prstGeom prst="rect">
            <a:avLst/>
          </a:prstGeom>
          <a:noFill/>
        </p:spPr>
        <p:txBody>
          <a:bodyPr wrap="square">
            <a:spAutoFit/>
          </a:bodyPr>
          <a:lstStyle/>
          <a:p>
            <a:r>
              <a:rPr lang="en-US" b="0" i="0" dirty="0">
                <a:solidFill>
                  <a:srgbClr val="222222"/>
                </a:solidFill>
                <a:effectLst/>
                <a:latin typeface="Times New Roman" panose="02020603050405020304" pitchFamily="18" charset="0"/>
                <a:cs typeface="Times New Roman" panose="02020603050405020304" pitchFamily="18" charset="0"/>
              </a:rPr>
              <a:t>Series circuit and is called impedance of the circuit. It is measured in ohms (Ω).</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11FFC17-5BA5-B32F-6A2B-501EECD43829}"/>
              </a:ext>
            </a:extLst>
          </p:cNvPr>
          <p:cNvSpPr txBox="1"/>
          <p:nvPr/>
        </p:nvSpPr>
        <p:spPr>
          <a:xfrm>
            <a:off x="737419" y="4091043"/>
            <a:ext cx="10087897" cy="923330"/>
          </a:xfrm>
          <a:prstGeom prst="rect">
            <a:avLst/>
          </a:prstGeom>
          <a:noFill/>
        </p:spPr>
        <p:txBody>
          <a:bodyPr wrap="square">
            <a:spAutoFit/>
          </a:bodyPr>
          <a:lstStyle/>
          <a:p>
            <a:pPr algn="l" fontAlgn="base"/>
            <a:r>
              <a:rPr lang="en-US" b="1" i="0" dirty="0">
                <a:solidFill>
                  <a:srgbClr val="222222"/>
                </a:solidFill>
                <a:effectLst/>
                <a:latin typeface="Times New Roman" panose="02020603050405020304" pitchFamily="18" charset="0"/>
                <a:cs typeface="Times New Roman" panose="02020603050405020304" pitchFamily="18" charset="0"/>
              </a:rPr>
              <a:t>Phase Angle</a:t>
            </a:r>
          </a:p>
          <a:p>
            <a:pPr algn="l" fontAlgn="base"/>
            <a:r>
              <a:rPr lang="en-US" b="0" i="0" dirty="0">
                <a:solidFill>
                  <a:srgbClr val="222222"/>
                </a:solidFill>
                <a:effectLst/>
                <a:latin typeface="Times New Roman" panose="02020603050405020304" pitchFamily="18" charset="0"/>
                <a:cs typeface="Times New Roman" panose="02020603050405020304" pitchFamily="18" charset="0"/>
              </a:rPr>
              <a:t>In RL Series circuit the current lags the voltage by 90 degrees angle known as phase angle. It is given by the equation:</a:t>
            </a:r>
          </a:p>
        </p:txBody>
      </p:sp>
      <p:pic>
        <p:nvPicPr>
          <p:cNvPr id="3078" name="Picture 6" descr="RL-SERIES-CKT-EQ3">
            <a:extLst>
              <a:ext uri="{FF2B5EF4-FFF2-40B4-BE49-F238E27FC236}">
                <a16:creationId xmlns:a16="http://schemas.microsoft.com/office/drawing/2014/main" id="{3FAFD810-556B-36F9-078A-7CD61F44C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429" y="4842418"/>
            <a:ext cx="31623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11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D2440C8-112B-64D7-A13D-603D3F839E64}"/>
              </a:ext>
            </a:extLst>
          </p:cNvPr>
          <p:cNvPicPr>
            <a:picLocks noGrp="1" noChangeAspect="1"/>
          </p:cNvPicPr>
          <p:nvPr>
            <p:ph idx="1"/>
          </p:nvPr>
        </p:nvPicPr>
        <p:blipFill>
          <a:blip r:embed="rId2"/>
          <a:stretch>
            <a:fillRect/>
          </a:stretch>
        </p:blipFill>
        <p:spPr>
          <a:xfrm>
            <a:off x="2853409" y="2917312"/>
            <a:ext cx="6485182" cy="853514"/>
          </a:xfrm>
        </p:spPr>
      </p:pic>
      <p:pic>
        <p:nvPicPr>
          <p:cNvPr id="5" name="Picture 4">
            <a:extLst>
              <a:ext uri="{FF2B5EF4-FFF2-40B4-BE49-F238E27FC236}">
                <a16:creationId xmlns:a16="http://schemas.microsoft.com/office/drawing/2014/main" id="{2725DDFD-96B7-B16C-8A92-3B27A14D086E}"/>
              </a:ext>
            </a:extLst>
          </p:cNvPr>
          <p:cNvPicPr>
            <a:picLocks noChangeAspect="1"/>
          </p:cNvPicPr>
          <p:nvPr/>
        </p:nvPicPr>
        <p:blipFill>
          <a:blip r:embed="rId3"/>
          <a:stretch>
            <a:fillRect/>
          </a:stretch>
        </p:blipFill>
        <p:spPr>
          <a:xfrm>
            <a:off x="2134320" y="524425"/>
            <a:ext cx="7766043" cy="3246401"/>
          </a:xfrm>
          <a:prstGeom prst="rect">
            <a:avLst/>
          </a:prstGeom>
        </p:spPr>
      </p:pic>
      <p:pic>
        <p:nvPicPr>
          <p:cNvPr id="9" name="Picture 8">
            <a:extLst>
              <a:ext uri="{FF2B5EF4-FFF2-40B4-BE49-F238E27FC236}">
                <a16:creationId xmlns:a16="http://schemas.microsoft.com/office/drawing/2014/main" id="{077CB2FE-751A-30A6-C594-85FA2416C139}"/>
              </a:ext>
            </a:extLst>
          </p:cNvPr>
          <p:cNvPicPr>
            <a:picLocks noChangeAspect="1"/>
          </p:cNvPicPr>
          <p:nvPr/>
        </p:nvPicPr>
        <p:blipFill>
          <a:blip r:embed="rId2"/>
          <a:stretch>
            <a:fillRect/>
          </a:stretch>
        </p:blipFill>
        <p:spPr>
          <a:xfrm>
            <a:off x="1958673" y="4545908"/>
            <a:ext cx="8355366" cy="1156802"/>
          </a:xfrm>
          <a:prstGeom prst="rect">
            <a:avLst/>
          </a:prstGeom>
        </p:spPr>
      </p:pic>
    </p:spTree>
    <p:extLst>
      <p:ext uri="{BB962C8B-B14F-4D97-AF65-F5344CB8AC3E}">
        <p14:creationId xmlns:p14="http://schemas.microsoft.com/office/powerpoint/2010/main" val="262308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F6A8-7A00-368D-DAFE-15C7C60B19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DD5591-4B95-133B-2915-F485B806446E}"/>
              </a:ext>
            </a:extLst>
          </p:cNvPr>
          <p:cNvSpPr>
            <a:spLocks noGrp="1"/>
          </p:cNvSpPr>
          <p:nvPr>
            <p:ph idx="1"/>
          </p:nvPr>
        </p:nvSpPr>
        <p:spPr>
          <a:xfrm>
            <a:off x="614516" y="1690688"/>
            <a:ext cx="10515600" cy="4351338"/>
          </a:xfrm>
        </p:spPr>
        <p:txBody>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Power in R L Series Circuit</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If the alternating voltage applied across the circuit is given by the equation:</a:t>
            </a:r>
          </a:p>
          <a:p>
            <a:endParaRPr lang="en-IN" dirty="0"/>
          </a:p>
          <a:p>
            <a:endParaRPr lang="en-IN" dirty="0"/>
          </a:p>
          <a:p>
            <a:endParaRPr lang="en-IN" dirty="0"/>
          </a:p>
        </p:txBody>
      </p:sp>
      <p:pic>
        <p:nvPicPr>
          <p:cNvPr id="4103" name="Picture 7">
            <a:extLst>
              <a:ext uri="{FF2B5EF4-FFF2-40B4-BE49-F238E27FC236}">
                <a16:creationId xmlns:a16="http://schemas.microsoft.com/office/drawing/2014/main" id="{59335F38-730C-EA19-BBCE-8F5831F0D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3418" y="2580763"/>
            <a:ext cx="2905125" cy="628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3E1B43-1DA3-9FEE-CE1A-C78F4F756E51}"/>
              </a:ext>
            </a:extLst>
          </p:cNvPr>
          <p:cNvSpPr txBox="1"/>
          <p:nvPr/>
        </p:nvSpPr>
        <p:spPr>
          <a:xfrm>
            <a:off x="1061884" y="3105515"/>
            <a:ext cx="6096000" cy="369332"/>
          </a:xfrm>
          <a:prstGeom prst="rect">
            <a:avLst/>
          </a:prstGeom>
          <a:noFill/>
        </p:spPr>
        <p:txBody>
          <a:bodyPr wrap="square">
            <a:spAutoFit/>
          </a:bodyPr>
          <a:lstStyle/>
          <a:p>
            <a:r>
              <a:rPr lang="en-US" b="0" i="0" dirty="0">
                <a:solidFill>
                  <a:srgbClr val="222222"/>
                </a:solidFill>
                <a:effectLst/>
                <a:latin typeface="Times New Roman" panose="02020603050405020304" pitchFamily="18" charset="0"/>
                <a:cs typeface="Times New Roman" panose="02020603050405020304" pitchFamily="18" charset="0"/>
              </a:rPr>
              <a:t>The equation of current I is given as:</a:t>
            </a:r>
            <a:endParaRPr lang="en-IN" dirty="0">
              <a:latin typeface="Times New Roman" panose="02020603050405020304" pitchFamily="18" charset="0"/>
              <a:cs typeface="Times New Roman" panose="02020603050405020304" pitchFamily="18" charset="0"/>
            </a:endParaRPr>
          </a:p>
        </p:txBody>
      </p:sp>
      <p:pic>
        <p:nvPicPr>
          <p:cNvPr id="4105" name="Picture 9">
            <a:extLst>
              <a:ext uri="{FF2B5EF4-FFF2-40B4-BE49-F238E27FC236}">
                <a16:creationId xmlns:a16="http://schemas.microsoft.com/office/drawing/2014/main" id="{4833FCE3-9ECD-EBCB-0996-6E0F17174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243" y="3572629"/>
            <a:ext cx="3476625" cy="533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055D79-48B5-76CC-E8DB-CDE672D5C514}"/>
              </a:ext>
            </a:extLst>
          </p:cNvPr>
          <p:cNvSpPr txBox="1"/>
          <p:nvPr/>
        </p:nvSpPr>
        <p:spPr>
          <a:xfrm>
            <a:off x="1061884" y="4284579"/>
            <a:ext cx="6096000" cy="369332"/>
          </a:xfrm>
          <a:prstGeom prst="rect">
            <a:avLst/>
          </a:prstGeom>
          <a:noFill/>
        </p:spPr>
        <p:txBody>
          <a:bodyPr wrap="square">
            <a:spAutoFit/>
          </a:bodyPr>
          <a:lstStyle/>
          <a:p>
            <a:r>
              <a:rPr lang="en-US" b="0" i="0" dirty="0">
                <a:solidFill>
                  <a:srgbClr val="222222"/>
                </a:solidFill>
                <a:effectLst/>
                <a:latin typeface="Times New Roman" panose="02020603050405020304" pitchFamily="18" charset="0"/>
                <a:cs typeface="Times New Roman" panose="02020603050405020304" pitchFamily="18" charset="0"/>
              </a:rPr>
              <a:t>Then the instantaneous power is given by the equation:</a:t>
            </a:r>
            <a:endParaRPr lang="en-IN" dirty="0">
              <a:latin typeface="Times New Roman" panose="02020603050405020304" pitchFamily="18" charset="0"/>
              <a:cs typeface="Times New Roman" panose="02020603050405020304" pitchFamily="18" charset="0"/>
            </a:endParaRPr>
          </a:p>
        </p:txBody>
      </p:sp>
      <p:pic>
        <p:nvPicPr>
          <p:cNvPr id="4107" name="Picture 11">
            <a:extLst>
              <a:ext uri="{FF2B5EF4-FFF2-40B4-BE49-F238E27FC236}">
                <a16:creationId xmlns:a16="http://schemas.microsoft.com/office/drawing/2014/main" id="{5E0EBBCC-10A1-F6BE-D519-78B382D52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212" y="4757737"/>
            <a:ext cx="1781175" cy="4095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B990A77-0E54-60B5-65B8-54501251A4DD}"/>
              </a:ext>
            </a:extLst>
          </p:cNvPr>
          <p:cNvSpPr txBox="1"/>
          <p:nvPr/>
        </p:nvSpPr>
        <p:spPr>
          <a:xfrm>
            <a:off x="1078783" y="5278977"/>
            <a:ext cx="8536857" cy="369332"/>
          </a:xfrm>
          <a:prstGeom prst="rect">
            <a:avLst/>
          </a:prstGeom>
          <a:noFill/>
        </p:spPr>
        <p:txBody>
          <a:bodyPr wrap="square">
            <a:spAutoFit/>
          </a:bodyPr>
          <a:lstStyle/>
          <a:p>
            <a:r>
              <a:rPr lang="en-US" b="0" i="0" dirty="0">
                <a:solidFill>
                  <a:srgbClr val="222222"/>
                </a:solidFill>
                <a:effectLst/>
                <a:latin typeface="Times New Roman" panose="02020603050405020304" pitchFamily="18" charset="0"/>
                <a:cs typeface="Times New Roman" panose="02020603050405020304" pitchFamily="18" charset="0"/>
              </a:rPr>
              <a:t>Putting the value of v and </a:t>
            </a:r>
            <a:r>
              <a:rPr lang="en-US" b="0" i="0" dirty="0" err="1">
                <a:solidFill>
                  <a:srgbClr val="222222"/>
                </a:solidFill>
                <a:effectLst/>
                <a:latin typeface="Times New Roman" panose="02020603050405020304" pitchFamily="18" charset="0"/>
                <a:cs typeface="Times New Roman" panose="02020603050405020304" pitchFamily="18" charset="0"/>
              </a:rPr>
              <a:t>i</a:t>
            </a:r>
            <a:r>
              <a:rPr lang="en-US" b="0" i="0" dirty="0">
                <a:solidFill>
                  <a:srgbClr val="222222"/>
                </a:solidFill>
                <a:effectLst/>
                <a:latin typeface="Times New Roman" panose="02020603050405020304" pitchFamily="18" charset="0"/>
                <a:cs typeface="Times New Roman" panose="02020603050405020304" pitchFamily="18" charset="0"/>
              </a:rPr>
              <a:t> from the equation (1) and (2) in the equation (3) we will get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8609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97CFEB4-9F5E-046C-F01C-CABB4A9401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9889" y="628728"/>
            <a:ext cx="5741324" cy="20708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89A014-85E4-E90D-6FC7-D489005BA79E}"/>
              </a:ext>
            </a:extLst>
          </p:cNvPr>
          <p:cNvSpPr txBox="1"/>
          <p:nvPr/>
        </p:nvSpPr>
        <p:spPr>
          <a:xfrm>
            <a:off x="934065" y="3334435"/>
            <a:ext cx="10402529" cy="369332"/>
          </a:xfrm>
          <a:prstGeom prst="rect">
            <a:avLst/>
          </a:prstGeom>
          <a:noFill/>
        </p:spPr>
        <p:txBody>
          <a:bodyPr wrap="square">
            <a:spAutoFit/>
          </a:bodyPr>
          <a:lstStyle/>
          <a:p>
            <a:r>
              <a:rPr lang="en-US" b="0" i="0" dirty="0">
                <a:solidFill>
                  <a:srgbClr val="222222"/>
                </a:solidFill>
                <a:effectLst/>
                <a:latin typeface="Times New Roman" panose="02020603050405020304" pitchFamily="18" charset="0"/>
                <a:cs typeface="Times New Roman" panose="02020603050405020304" pitchFamily="18" charset="0"/>
              </a:rPr>
              <a:t>The average power consumed in the circuit over one complete cycle is given by the equation shown below:</a:t>
            </a:r>
            <a:endParaRPr lang="en-IN" dirty="0">
              <a:latin typeface="Times New Roman" panose="02020603050405020304" pitchFamily="18" charset="0"/>
              <a:cs typeface="Times New Roman" panose="02020603050405020304" pitchFamily="18" charset="0"/>
            </a:endParaRPr>
          </a:p>
        </p:txBody>
      </p:sp>
      <p:pic>
        <p:nvPicPr>
          <p:cNvPr id="5124" name="Picture 4">
            <a:extLst>
              <a:ext uri="{FF2B5EF4-FFF2-40B4-BE49-F238E27FC236}">
                <a16:creationId xmlns:a16="http://schemas.microsoft.com/office/drawing/2014/main" id="{B6B6426C-7EBB-DF76-A4D7-5159F65D7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265" y="4052120"/>
            <a:ext cx="6810375"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337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B9D771-20C0-F16B-63AF-DF31A5886590}"/>
              </a:ext>
            </a:extLst>
          </p:cNvPr>
          <p:cNvSpPr>
            <a:spLocks noGrp="1"/>
          </p:cNvSpPr>
          <p:nvPr>
            <p:ph idx="1"/>
          </p:nvPr>
        </p:nvSpPr>
        <p:spPr>
          <a:xfrm>
            <a:off x="1211826" y="470052"/>
            <a:ext cx="10515600" cy="5704605"/>
          </a:xfrm>
        </p:spPr>
        <p:txBody>
          <a:bodyPr>
            <a:normAutofit/>
          </a:bodyPr>
          <a:lstStyle/>
          <a:p>
            <a:r>
              <a:rPr lang="en-US" sz="1800" b="0" i="0" dirty="0">
                <a:solidFill>
                  <a:srgbClr val="222222"/>
                </a:solidFill>
                <a:effectLst/>
                <a:latin typeface="Times New Roman" panose="02020603050405020304" pitchFamily="18" charset="0"/>
                <a:cs typeface="Times New Roman" panose="02020603050405020304" pitchFamily="18" charset="0"/>
              </a:rPr>
              <a:t>Where </a:t>
            </a:r>
            <a:r>
              <a:rPr lang="en-US" sz="1800" b="0" i="0" dirty="0" err="1">
                <a:solidFill>
                  <a:srgbClr val="222222"/>
                </a:solidFill>
                <a:effectLst/>
                <a:latin typeface="Times New Roman" panose="02020603050405020304" pitchFamily="18" charset="0"/>
                <a:cs typeface="Times New Roman" panose="02020603050405020304" pitchFamily="18" charset="0"/>
              </a:rPr>
              <a:t>cosϕ</a:t>
            </a:r>
            <a:r>
              <a:rPr lang="en-US" sz="1800" b="0" i="0" dirty="0">
                <a:solidFill>
                  <a:srgbClr val="222222"/>
                </a:solidFill>
                <a:effectLst/>
                <a:latin typeface="Times New Roman" panose="02020603050405020304" pitchFamily="18" charset="0"/>
                <a:cs typeface="Times New Roman" panose="02020603050405020304" pitchFamily="18" charset="0"/>
              </a:rPr>
              <a:t> is called the power factor of the circuit.</a:t>
            </a:r>
          </a:p>
          <a:p>
            <a:endParaRPr lang="en-IN" sz="1800"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7C5F0D84-492F-B51C-1B72-346586544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9957" y="1140593"/>
            <a:ext cx="3686175" cy="68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F58727-9A68-63DF-7EF0-6BC8C83FC1F6}"/>
              </a:ext>
            </a:extLst>
          </p:cNvPr>
          <p:cNvSpPr txBox="1"/>
          <p:nvPr/>
        </p:nvSpPr>
        <p:spPr>
          <a:xfrm>
            <a:off x="934064" y="2173768"/>
            <a:ext cx="10323871" cy="923330"/>
          </a:xfrm>
          <a:prstGeom prst="rect">
            <a:avLst/>
          </a:prstGeom>
          <a:noFill/>
        </p:spPr>
        <p:txBody>
          <a:bodyPr wrap="square">
            <a:spAutoFit/>
          </a:bodyPr>
          <a:lstStyle/>
          <a:p>
            <a:pPr algn="l" fontAlgn="base"/>
            <a:r>
              <a:rPr lang="en-US" b="0" i="0" dirty="0">
                <a:solidFill>
                  <a:srgbClr val="222222"/>
                </a:solidFill>
                <a:effectLst/>
                <a:latin typeface="Times New Roman" panose="02020603050405020304" pitchFamily="18" charset="0"/>
                <a:cs typeface="Times New Roman" panose="02020603050405020304" pitchFamily="18" charset="0"/>
              </a:rPr>
              <a:t>The power factor is defined as the ratio of resistance to the impedance of an AC Circuit.</a:t>
            </a:r>
          </a:p>
          <a:p>
            <a:pPr algn="l" fontAlgn="base"/>
            <a:endParaRPr lang="en-US" b="0"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b="0" i="0" dirty="0">
                <a:solidFill>
                  <a:srgbClr val="222222"/>
                </a:solidFill>
                <a:effectLst/>
                <a:latin typeface="Times New Roman" panose="02020603050405020304" pitchFamily="18" charset="0"/>
                <a:cs typeface="Times New Roman" panose="02020603050405020304" pitchFamily="18" charset="0"/>
              </a:rPr>
              <a:t>Putting the value of V and </a:t>
            </a:r>
            <a:r>
              <a:rPr lang="en-US" b="0" i="0" dirty="0" err="1">
                <a:solidFill>
                  <a:srgbClr val="222222"/>
                </a:solidFill>
                <a:effectLst/>
                <a:latin typeface="Times New Roman" panose="02020603050405020304" pitchFamily="18" charset="0"/>
                <a:cs typeface="Times New Roman" panose="02020603050405020304" pitchFamily="18" charset="0"/>
              </a:rPr>
              <a:t>cosϕ</a:t>
            </a:r>
            <a:r>
              <a:rPr lang="en-US" b="0" i="0" dirty="0">
                <a:solidFill>
                  <a:srgbClr val="222222"/>
                </a:solidFill>
                <a:effectLst/>
                <a:latin typeface="Times New Roman" panose="02020603050405020304" pitchFamily="18" charset="0"/>
                <a:cs typeface="Times New Roman" panose="02020603050405020304" pitchFamily="18" charset="0"/>
              </a:rPr>
              <a:t> from the equation (4) the value of power will be:</a:t>
            </a:r>
          </a:p>
        </p:txBody>
      </p:sp>
      <p:pic>
        <p:nvPicPr>
          <p:cNvPr id="6148" name="Picture 4">
            <a:extLst>
              <a:ext uri="{FF2B5EF4-FFF2-40B4-BE49-F238E27FC236}">
                <a16:creationId xmlns:a16="http://schemas.microsoft.com/office/drawing/2014/main" id="{456C2939-4115-475D-8BD7-52CB09745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956" y="3041366"/>
            <a:ext cx="3686175" cy="561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5CDEEB-91D2-18B1-CB0F-61474F4EC621}"/>
              </a:ext>
            </a:extLst>
          </p:cNvPr>
          <p:cNvSpPr txBox="1"/>
          <p:nvPr/>
        </p:nvSpPr>
        <p:spPr>
          <a:xfrm>
            <a:off x="1012723" y="3823407"/>
            <a:ext cx="9812593" cy="369332"/>
          </a:xfrm>
          <a:prstGeom prst="rect">
            <a:avLst/>
          </a:prstGeom>
          <a:noFill/>
        </p:spPr>
        <p:txBody>
          <a:bodyPr wrap="square">
            <a:spAutoFit/>
          </a:bodyPr>
          <a:lstStyle/>
          <a:p>
            <a:r>
              <a:rPr lang="en-US" b="0" i="0" dirty="0">
                <a:solidFill>
                  <a:srgbClr val="222222"/>
                </a:solidFill>
                <a:effectLst/>
                <a:latin typeface="Times New Roman" panose="02020603050405020304" pitchFamily="18" charset="0"/>
                <a:cs typeface="Times New Roman" panose="02020603050405020304" pitchFamily="18" charset="0"/>
              </a:rPr>
              <a:t>From equation (5) it can be concluded that the inductor does not consume any power in the circuit.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1818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5D8AA4-A1E5-54F6-6C59-54A1A4201417}"/>
              </a:ext>
            </a:extLst>
          </p:cNvPr>
          <p:cNvSpPr>
            <a:spLocks noGrp="1"/>
          </p:cNvSpPr>
          <p:nvPr>
            <p:ph idx="1"/>
          </p:nvPr>
        </p:nvSpPr>
        <p:spPr>
          <a:xfrm>
            <a:off x="358818" y="468773"/>
            <a:ext cx="11833182" cy="5902529"/>
          </a:xfrm>
        </p:spPr>
        <p:txBody>
          <a:bodyPr>
            <a:normAutofit/>
          </a:bodyPr>
          <a:lstStyle/>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Waveform and Power Curve of the RL Series Circuit</a:t>
            </a:r>
          </a:p>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The </a:t>
            </a:r>
            <a:r>
              <a:rPr lang="en-US" sz="1800" b="1" i="0" dirty="0">
                <a:solidFill>
                  <a:srgbClr val="222222"/>
                </a:solidFill>
                <a:effectLst/>
                <a:latin typeface="Times New Roman" panose="02020603050405020304" pitchFamily="18" charset="0"/>
                <a:cs typeface="Times New Roman" panose="02020603050405020304" pitchFamily="18" charset="0"/>
              </a:rPr>
              <a:t>waveform</a:t>
            </a:r>
            <a:r>
              <a:rPr lang="en-US" sz="1800" b="0" i="0" dirty="0">
                <a:solidFill>
                  <a:srgbClr val="222222"/>
                </a:solidFill>
                <a:effectLst/>
                <a:latin typeface="Times New Roman" panose="02020603050405020304" pitchFamily="18" charset="0"/>
                <a:cs typeface="Times New Roman" panose="02020603050405020304" pitchFamily="18" charset="0"/>
              </a:rPr>
              <a:t> and</a:t>
            </a:r>
            <a:r>
              <a:rPr lang="en-US" sz="1800" b="1" i="0" dirty="0">
                <a:solidFill>
                  <a:srgbClr val="222222"/>
                </a:solidFill>
                <a:effectLst/>
                <a:latin typeface="Times New Roman" panose="02020603050405020304" pitchFamily="18" charset="0"/>
                <a:cs typeface="Times New Roman" panose="02020603050405020304" pitchFamily="18" charset="0"/>
              </a:rPr>
              <a:t> power curve</a:t>
            </a:r>
            <a:r>
              <a:rPr lang="en-US" sz="1800" b="0" i="0" dirty="0">
                <a:solidFill>
                  <a:srgbClr val="222222"/>
                </a:solidFill>
                <a:effectLst/>
                <a:latin typeface="Times New Roman" panose="02020603050405020304" pitchFamily="18" charset="0"/>
                <a:cs typeface="Times New Roman" panose="02020603050405020304" pitchFamily="18" charset="0"/>
              </a:rPr>
              <a:t> of the RL series circuit is shown below:</a:t>
            </a:r>
          </a:p>
          <a:p>
            <a:pPr algn="l" fontAlgn="base"/>
            <a:endParaRPr lang="en-US" sz="1800" dirty="0">
              <a:solidFill>
                <a:srgbClr val="222222"/>
              </a:solidFill>
              <a:latin typeface="Times New Roman" panose="02020603050405020304" pitchFamily="18" charset="0"/>
              <a:cs typeface="Times New Roman" panose="02020603050405020304" pitchFamily="18" charset="0"/>
            </a:endParaRPr>
          </a:p>
          <a:p>
            <a:pPr algn="l" fontAlgn="base"/>
            <a:endParaRPr lang="en-US" sz="18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18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1800" dirty="0">
              <a:solidFill>
                <a:srgbClr val="222222"/>
              </a:solidFill>
              <a:latin typeface="Times New Roman" panose="02020603050405020304" pitchFamily="18" charset="0"/>
              <a:cs typeface="Times New Roman" panose="02020603050405020304" pitchFamily="18" charset="0"/>
            </a:endParaRPr>
          </a:p>
          <a:p>
            <a:pPr algn="l" fontAlgn="base"/>
            <a:endParaRPr lang="en-US" sz="18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1800" dirty="0">
              <a:solidFill>
                <a:srgbClr val="222222"/>
              </a:solidFill>
              <a:latin typeface="Times New Roman" panose="02020603050405020304" pitchFamily="18" charset="0"/>
              <a:cs typeface="Times New Roman" panose="02020603050405020304" pitchFamily="18" charset="0"/>
            </a:endParaRPr>
          </a:p>
          <a:p>
            <a:pPr algn="l" fontAlgn="base"/>
            <a:endParaRPr lang="en-US" sz="18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1800" dirty="0">
              <a:solidFill>
                <a:srgbClr val="222222"/>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222222"/>
              </a:solidFill>
              <a:latin typeface="Times New Roman" panose="02020603050405020304" pitchFamily="18" charset="0"/>
              <a:cs typeface="Times New Roman" panose="02020603050405020304" pitchFamily="18" charset="0"/>
            </a:endParaRPr>
          </a:p>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The various points on the power curve are obtained by the product of voltage and current.</a:t>
            </a:r>
          </a:p>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If you analyze the curve carefully, it is seen that the power is negative between angle 0 and ϕ and between 180 degrees and (180 + ϕ) and during the rest of the cycle the power is positive. The current lags the voltage and thus they are not in phase with each other.</a:t>
            </a:r>
          </a:p>
          <a:p>
            <a:endParaRPr lang="en-IN" sz="1800" dirty="0">
              <a:latin typeface="Times New Roman" panose="02020603050405020304" pitchFamily="18" charset="0"/>
              <a:cs typeface="Times New Roman" panose="02020603050405020304" pitchFamily="18" charset="0"/>
            </a:endParaRPr>
          </a:p>
        </p:txBody>
      </p:sp>
      <p:pic>
        <p:nvPicPr>
          <p:cNvPr id="7170" name="Picture 2" descr="RL-SERIES-CIRCUIT-WAVEFORM">
            <a:extLst>
              <a:ext uri="{FF2B5EF4-FFF2-40B4-BE49-F238E27FC236}">
                <a16:creationId xmlns:a16="http://schemas.microsoft.com/office/drawing/2014/main" id="{5287C17C-EBFA-8280-9F3C-C36DC8C3D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7935" y="1305232"/>
            <a:ext cx="5820697" cy="300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661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E0E6-AAD5-D568-9729-6600D137C223}"/>
              </a:ext>
            </a:extLst>
          </p:cNvPr>
          <p:cNvSpPr>
            <a:spLocks noGrp="1"/>
          </p:cNvSpPr>
          <p:nvPr>
            <p:ph type="title"/>
          </p:nvPr>
        </p:nvSpPr>
        <p:spPr>
          <a:xfrm>
            <a:off x="838200" y="365125"/>
            <a:ext cx="10515600" cy="686927"/>
          </a:xfrm>
        </p:spPr>
        <p:txBody>
          <a:bodyPr>
            <a:normAutofit fontScale="90000"/>
          </a:bodyPr>
          <a:lstStyle/>
          <a:p>
            <a:br>
              <a:rPr lang="en-US" b="0" dirty="0">
                <a:solidFill>
                  <a:srgbClr val="222222"/>
                </a:solidFill>
                <a:effectLst/>
                <a:latin typeface="Times New Roman" panose="02020603050405020304" pitchFamily="18" charset="0"/>
                <a:cs typeface="Times New Roman" panose="02020603050405020304" pitchFamily="18" charset="0"/>
              </a:rPr>
            </a:br>
            <a:r>
              <a:rPr lang="en-US" b="0" dirty="0">
                <a:solidFill>
                  <a:srgbClr val="222222"/>
                </a:solidFill>
                <a:effectLst/>
                <a:latin typeface="Times New Roman" panose="02020603050405020304" pitchFamily="18" charset="0"/>
                <a:cs typeface="Times New Roman" panose="02020603050405020304" pitchFamily="18" charset="0"/>
              </a:rPr>
              <a:t>RC Series Circuit</a:t>
            </a:r>
            <a:br>
              <a:rPr lang="en-US" b="0" dirty="0">
                <a:solidFill>
                  <a:srgbClr val="222222"/>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C9A988-BE54-B30B-383A-15BA9BE855AB}"/>
              </a:ext>
            </a:extLst>
          </p:cNvPr>
          <p:cNvSpPr>
            <a:spLocks noGrp="1"/>
          </p:cNvSpPr>
          <p:nvPr>
            <p:ph idx="1"/>
          </p:nvPr>
        </p:nvSpPr>
        <p:spPr>
          <a:xfrm>
            <a:off x="759542" y="1317521"/>
            <a:ext cx="10515600" cy="4859441"/>
          </a:xfrm>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A circuit that contains pure resistance R ohms connected in series with a pure capacitor of capacitance C farads is known as</a:t>
            </a:r>
            <a:r>
              <a:rPr lang="en-US" sz="2000" b="1" i="0" dirty="0">
                <a:solidFill>
                  <a:srgbClr val="222222"/>
                </a:solidFill>
                <a:effectLst/>
                <a:latin typeface="Times New Roman" panose="02020603050405020304" pitchFamily="18" charset="0"/>
                <a:cs typeface="Times New Roman" panose="02020603050405020304" pitchFamily="18" charset="0"/>
              </a:rPr>
              <a:t> RC Series Circuit.</a:t>
            </a:r>
            <a:r>
              <a:rPr lang="en-US" sz="2000" b="0" i="0" dirty="0">
                <a:solidFill>
                  <a:srgbClr val="222222"/>
                </a:solidFill>
                <a:effectLst/>
                <a:latin typeface="Times New Roman" panose="02020603050405020304" pitchFamily="18" charset="0"/>
                <a:cs typeface="Times New Roman" panose="02020603050405020304" pitchFamily="18" charset="0"/>
              </a:rPr>
              <a:t> A sinusoidal voltage is applied and current I flows through the resistance (R) and the capacitance (C) of the circuit.</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RC Series circuit is shown in the figure below:</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Where,</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V</a:t>
            </a:r>
            <a:r>
              <a:rPr lang="en-US" sz="2000" b="0" i="0" baseline="-25000" dirty="0">
                <a:solidFill>
                  <a:srgbClr val="222222"/>
                </a:solidFill>
                <a:effectLst/>
                <a:latin typeface="Times New Roman" panose="02020603050405020304" pitchFamily="18" charset="0"/>
                <a:cs typeface="Times New Roman" panose="02020603050405020304" pitchFamily="18" charset="0"/>
              </a:rPr>
              <a:t>R</a:t>
            </a:r>
            <a:r>
              <a:rPr lang="en-US" sz="2000" b="0" i="0" dirty="0">
                <a:solidFill>
                  <a:srgbClr val="222222"/>
                </a:solidFill>
                <a:effectLst/>
                <a:latin typeface="Times New Roman" panose="02020603050405020304" pitchFamily="18" charset="0"/>
                <a:cs typeface="Times New Roman" panose="02020603050405020304" pitchFamily="18" charset="0"/>
              </a:rPr>
              <a:t> – voltage across the resistance R</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V</a:t>
            </a:r>
            <a:r>
              <a:rPr lang="en-US" sz="2000" b="0" i="0" baseline="-25000" dirty="0">
                <a:solidFill>
                  <a:srgbClr val="222222"/>
                </a:solidFill>
                <a:effectLst/>
                <a:latin typeface="Times New Roman" panose="02020603050405020304" pitchFamily="18" charset="0"/>
                <a:cs typeface="Times New Roman" panose="02020603050405020304" pitchFamily="18" charset="0"/>
              </a:rPr>
              <a:t>C </a:t>
            </a:r>
            <a:r>
              <a:rPr lang="en-US" sz="2000" b="0" i="0" dirty="0">
                <a:solidFill>
                  <a:srgbClr val="222222"/>
                </a:solidFill>
                <a:effectLst/>
                <a:latin typeface="Times New Roman" panose="02020603050405020304" pitchFamily="18" charset="0"/>
                <a:cs typeface="Times New Roman" panose="02020603050405020304" pitchFamily="18" charset="0"/>
              </a:rPr>
              <a:t>– voltage across capacitor C</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V – total voltage across the RC Series circuit</a:t>
            </a:r>
          </a:p>
          <a:p>
            <a:b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2"/>
              </a:rPr>
            </a:br>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E1FCD44-3B4B-9ECF-C0F6-318BB237B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462" y="2538831"/>
            <a:ext cx="3146783" cy="300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194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BF2B-79EE-EB41-0FE6-9F0240C6026F}"/>
              </a:ext>
            </a:extLst>
          </p:cNvPr>
          <p:cNvSpPr>
            <a:spLocks noGrp="1"/>
          </p:cNvSpPr>
          <p:nvPr>
            <p:ph type="title"/>
          </p:nvPr>
        </p:nvSpPr>
        <p:spPr/>
        <p:txBody>
          <a:bodyPr>
            <a:normAutofit fontScale="90000"/>
          </a:bodyPr>
          <a:lstStyle/>
          <a:p>
            <a:br>
              <a:rPr lang="en-US" b="1" i="0" dirty="0">
                <a:solidFill>
                  <a:srgbClr val="222222"/>
                </a:solidFill>
                <a:effectLst/>
                <a:latin typeface="Times New Roman" panose="02020603050405020304" pitchFamily="18" charset="0"/>
                <a:cs typeface="Times New Roman" panose="02020603050405020304" pitchFamily="18" charset="0"/>
              </a:rPr>
            </a:br>
            <a:r>
              <a:rPr lang="en-US" b="1" i="0" dirty="0">
                <a:solidFill>
                  <a:srgbClr val="222222"/>
                </a:solidFill>
                <a:effectLst/>
                <a:latin typeface="Times New Roman" panose="02020603050405020304" pitchFamily="18" charset="0"/>
                <a:cs typeface="Times New Roman" panose="02020603050405020304" pitchFamily="18" charset="0"/>
              </a:rPr>
              <a:t>Contents:</a:t>
            </a:r>
            <a:br>
              <a:rPr lang="en-US" b="0" i="0" dirty="0">
                <a:solidFill>
                  <a:srgbClr val="222222"/>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BF5474-178E-45B0-FB54-BEC3C75E4A03}"/>
              </a:ext>
            </a:extLst>
          </p:cNvPr>
          <p:cNvSpPr>
            <a:spLocks noGrp="1"/>
          </p:cNvSpPr>
          <p:nvPr>
            <p:ph idx="1"/>
          </p:nvPr>
        </p:nvSpPr>
        <p:spPr/>
        <p:txBody>
          <a:bodyPr>
            <a:normAutofit/>
          </a:bodyPr>
          <a:lstStyle/>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2"/>
              </a:rPr>
              <a:t>Phasor Diagram of RC Series Circuit</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3"/>
              </a:rPr>
              <a:t>Steps to draw a Phasor Diagram</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4"/>
              </a:rPr>
              <a:t>Phase angle</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5"/>
              </a:rPr>
              <a:t>Power in RC Series Circuit</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6"/>
              </a:rPr>
              <a:t>Waveform and Power Curve of the RC Series Circuit</a:t>
            </a:r>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1401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ECC6-DC87-351F-877A-7D059F09CD7B}"/>
              </a:ext>
            </a:extLst>
          </p:cNvPr>
          <p:cNvSpPr>
            <a:spLocks noGrp="1"/>
          </p:cNvSpPr>
          <p:nvPr>
            <p:ph type="title"/>
          </p:nvPr>
        </p:nvSpPr>
        <p:spPr>
          <a:xfrm>
            <a:off x="838200" y="365126"/>
            <a:ext cx="10515600" cy="834410"/>
          </a:xfrm>
        </p:spPr>
        <p:txBody>
          <a:bodyPr>
            <a:normAutofit fontScale="90000"/>
          </a:bodyPr>
          <a:lstStyle/>
          <a:p>
            <a:br>
              <a:rPr lang="en-US" b="0" i="0" dirty="0">
                <a:solidFill>
                  <a:srgbClr val="222222"/>
                </a:solidFill>
                <a:effectLst/>
                <a:latin typeface="Rubik"/>
              </a:rPr>
            </a:br>
            <a:r>
              <a:rPr lang="en-US" b="0" i="0" dirty="0">
                <a:solidFill>
                  <a:srgbClr val="222222"/>
                </a:solidFill>
                <a:effectLst/>
                <a:latin typeface="Rubik"/>
              </a:rPr>
              <a:t>Phasor </a:t>
            </a:r>
            <a:r>
              <a:rPr lang="en-US" b="0" i="0" dirty="0">
                <a:solidFill>
                  <a:srgbClr val="222222"/>
                </a:solidFill>
                <a:effectLst/>
                <a:latin typeface="Times New Roman" panose="02020603050405020304" pitchFamily="18" charset="0"/>
                <a:cs typeface="Times New Roman" panose="02020603050405020304" pitchFamily="18" charset="0"/>
              </a:rPr>
              <a:t>Diagram</a:t>
            </a:r>
            <a:r>
              <a:rPr lang="en-US" b="0" i="0" dirty="0">
                <a:solidFill>
                  <a:srgbClr val="222222"/>
                </a:solidFill>
                <a:effectLst/>
                <a:latin typeface="Rubik"/>
              </a:rPr>
              <a:t> of RC Series Circuit</a:t>
            </a:r>
            <a:br>
              <a:rPr lang="en-US" b="0" i="0" dirty="0">
                <a:solidFill>
                  <a:srgbClr val="222222"/>
                </a:solidFill>
                <a:effectLst/>
                <a:latin typeface="Rubik"/>
              </a:rPr>
            </a:br>
            <a:endParaRPr lang="en-IN" dirty="0"/>
          </a:p>
        </p:txBody>
      </p:sp>
      <p:sp>
        <p:nvSpPr>
          <p:cNvPr id="3" name="Content Placeholder 2">
            <a:extLst>
              <a:ext uri="{FF2B5EF4-FFF2-40B4-BE49-F238E27FC236}">
                <a16:creationId xmlns:a16="http://schemas.microsoft.com/office/drawing/2014/main" id="{F78EC002-ED22-5F58-8C4D-28037C9132E5}"/>
              </a:ext>
            </a:extLst>
          </p:cNvPr>
          <p:cNvSpPr>
            <a:spLocks noGrp="1"/>
          </p:cNvSpPr>
          <p:nvPr>
            <p:ph idx="1"/>
          </p:nvPr>
        </p:nvSpPr>
        <p:spPr>
          <a:xfrm>
            <a:off x="838200" y="1101213"/>
            <a:ext cx="10515600" cy="5633884"/>
          </a:xfrm>
        </p:spPr>
        <p:txBody>
          <a:bodyPr>
            <a:noAutofit/>
          </a:bodyPr>
          <a:lstStyle/>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The phasor diagram of the RC series circuit is shown below:</a:t>
            </a:r>
          </a:p>
          <a:p>
            <a:pPr algn="l" fontAlgn="base"/>
            <a:r>
              <a:rPr lang="en-US" sz="1800" b="1" i="0" dirty="0">
                <a:solidFill>
                  <a:srgbClr val="222222"/>
                </a:solidFill>
                <a:effectLst/>
                <a:latin typeface="Times New Roman" panose="02020603050405020304" pitchFamily="18" charset="0"/>
                <a:cs typeface="Times New Roman" panose="02020603050405020304" pitchFamily="18" charset="0"/>
              </a:rPr>
              <a:t>Steps to draw a Phasor Diagram</a:t>
            </a:r>
          </a:p>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The following steps are used to draw the phasor diagram of RC Series circuit</a:t>
            </a:r>
          </a:p>
          <a:p>
            <a:pPr algn="l" fontAlgn="base">
              <a:buFont typeface="Arial" panose="020B0604020202020204" pitchFamily="34" charset="0"/>
              <a:buChar char="•"/>
            </a:pPr>
            <a:r>
              <a:rPr lang="en-US" sz="1800" b="0" i="0" dirty="0">
                <a:solidFill>
                  <a:srgbClr val="222222"/>
                </a:solidFill>
                <a:effectLst/>
                <a:latin typeface="Times New Roman" panose="02020603050405020304" pitchFamily="18" charset="0"/>
                <a:cs typeface="Times New Roman" panose="02020603050405020304" pitchFamily="18" charset="0"/>
              </a:rPr>
              <a:t>Take the current I (</a:t>
            </a:r>
            <a:r>
              <a:rPr lang="en-US" sz="1800" b="0" i="0" dirty="0" err="1">
                <a:solidFill>
                  <a:srgbClr val="222222"/>
                </a:solidFill>
                <a:effectLst/>
                <a:latin typeface="Times New Roman" panose="02020603050405020304" pitchFamily="18" charset="0"/>
                <a:cs typeface="Times New Roman" panose="02020603050405020304" pitchFamily="18" charset="0"/>
              </a:rPr>
              <a:t>r.m.s</a:t>
            </a:r>
            <a:r>
              <a:rPr lang="en-US" sz="1800" b="0" i="0" dirty="0">
                <a:solidFill>
                  <a:srgbClr val="222222"/>
                </a:solidFill>
                <a:effectLst/>
                <a:latin typeface="Times New Roman" panose="02020603050405020304" pitchFamily="18" charset="0"/>
                <a:cs typeface="Times New Roman" panose="02020603050405020304" pitchFamily="18" charset="0"/>
              </a:rPr>
              <a:t> value) as a reference vector</a:t>
            </a:r>
          </a:p>
          <a:p>
            <a:pPr algn="l" fontAlgn="base">
              <a:buFont typeface="Arial" panose="020B0604020202020204" pitchFamily="34" charset="0"/>
              <a:buChar char="•"/>
            </a:pPr>
            <a:r>
              <a:rPr lang="en-US" sz="1800" b="0" i="0" dirty="0">
                <a:solidFill>
                  <a:srgbClr val="222222"/>
                </a:solidFill>
                <a:effectLst/>
                <a:latin typeface="Times New Roman" panose="02020603050405020304" pitchFamily="18" charset="0"/>
                <a:cs typeface="Times New Roman" panose="02020603050405020304" pitchFamily="18" charset="0"/>
              </a:rPr>
              <a:t>Voltage drop in resistance VR = IR is taken in phase with the current vector</a:t>
            </a:r>
          </a:p>
          <a:p>
            <a:pPr algn="l" fontAlgn="base">
              <a:buFont typeface="Arial" panose="020B0604020202020204" pitchFamily="34" charset="0"/>
              <a:buChar char="•"/>
            </a:pPr>
            <a:r>
              <a:rPr lang="en-US" sz="1800" b="0" i="0" dirty="0">
                <a:solidFill>
                  <a:srgbClr val="222222"/>
                </a:solidFill>
                <a:effectLst/>
                <a:latin typeface="Times New Roman" panose="02020603050405020304" pitchFamily="18" charset="0"/>
                <a:cs typeface="Times New Roman" panose="02020603050405020304" pitchFamily="18" charset="0"/>
              </a:rPr>
              <a:t>Voltage drop in capacitive reactance VC = IXC is drawn 90 degrees behind the current vector, as current leads voltage by 90 degrees (in the pure capacitive circuit)</a:t>
            </a:r>
          </a:p>
          <a:p>
            <a:pPr algn="l" fontAlgn="base">
              <a:buFont typeface="Arial" panose="020B0604020202020204" pitchFamily="34" charset="0"/>
              <a:buChar char="•"/>
            </a:pPr>
            <a:r>
              <a:rPr lang="en-US" sz="1800" b="0" i="0" dirty="0">
                <a:solidFill>
                  <a:srgbClr val="222222"/>
                </a:solidFill>
                <a:effectLst/>
                <a:latin typeface="Times New Roman" panose="02020603050405020304" pitchFamily="18" charset="0"/>
                <a:cs typeface="Times New Roman" panose="02020603050405020304" pitchFamily="18" charset="0"/>
              </a:rPr>
              <a:t>The vector sum of the two voltage drops is equal to the applied voltage </a:t>
            </a:r>
          </a:p>
          <a:p>
            <a:pPr marL="0" indent="0" algn="l" fontAlgn="base">
              <a:buNone/>
            </a:pPr>
            <a:r>
              <a:rPr lang="en-US" sz="1800" b="0" i="0" dirty="0">
                <a:solidFill>
                  <a:srgbClr val="222222"/>
                </a:solidFill>
                <a:effectLst/>
                <a:latin typeface="Times New Roman" panose="02020603050405020304" pitchFamily="18" charset="0"/>
                <a:cs typeface="Times New Roman" panose="02020603050405020304" pitchFamily="18" charset="0"/>
              </a:rPr>
              <a:t>        V (</a:t>
            </a:r>
            <a:r>
              <a:rPr lang="en-US" sz="1800" b="0" i="0" dirty="0" err="1">
                <a:solidFill>
                  <a:srgbClr val="222222"/>
                </a:solidFill>
                <a:effectLst/>
                <a:latin typeface="Times New Roman" panose="02020603050405020304" pitchFamily="18" charset="0"/>
                <a:cs typeface="Times New Roman" panose="02020603050405020304" pitchFamily="18" charset="0"/>
              </a:rPr>
              <a:t>r.m.s</a:t>
            </a:r>
            <a:r>
              <a:rPr lang="en-US" sz="1800" b="0" i="0" dirty="0">
                <a:solidFill>
                  <a:srgbClr val="222222"/>
                </a:solidFill>
                <a:effectLst/>
                <a:latin typeface="Times New Roman" panose="02020603050405020304" pitchFamily="18" charset="0"/>
                <a:cs typeface="Times New Roman" panose="02020603050405020304" pitchFamily="18" charset="0"/>
              </a:rPr>
              <a:t> value).</a:t>
            </a:r>
          </a:p>
          <a:p>
            <a:pPr marL="0" indent="0" algn="l" fontAlgn="base">
              <a:buNone/>
            </a:pPr>
            <a:endParaRPr lang="en-US" sz="1800" b="0" i="0" dirty="0">
              <a:solidFill>
                <a:srgbClr val="222222"/>
              </a:solidFill>
              <a:effectLst/>
              <a:latin typeface="Times New Roman" panose="02020603050405020304" pitchFamily="18" charset="0"/>
              <a:cs typeface="Times New Roman" panose="02020603050405020304" pitchFamily="18" charset="0"/>
            </a:endParaRPr>
          </a:p>
          <a:p>
            <a:r>
              <a:rPr lang="en-IN" sz="1800" b="0" i="0" dirty="0">
                <a:solidFill>
                  <a:srgbClr val="222222"/>
                </a:solidFill>
                <a:effectLst/>
                <a:latin typeface="Times New Roman" panose="02020603050405020304" pitchFamily="18" charset="0"/>
                <a:cs typeface="Times New Roman" panose="02020603050405020304" pitchFamily="18" charset="0"/>
              </a:rPr>
              <a:t>Now,</a:t>
            </a:r>
          </a:p>
          <a:p>
            <a:r>
              <a:rPr lang="en-US" sz="1800" b="1" i="0" dirty="0">
                <a:solidFill>
                  <a:srgbClr val="222222"/>
                </a:solidFill>
                <a:effectLst/>
                <a:latin typeface="Times New Roman" panose="02020603050405020304" pitchFamily="18" charset="0"/>
                <a:cs typeface="Times New Roman" panose="02020603050405020304" pitchFamily="18" charset="0"/>
              </a:rPr>
              <a:t>V</a:t>
            </a:r>
            <a:r>
              <a:rPr lang="en-US" sz="1800" b="1" i="0" baseline="-25000" dirty="0">
                <a:solidFill>
                  <a:srgbClr val="222222"/>
                </a:solidFill>
                <a:effectLst/>
                <a:latin typeface="Times New Roman" panose="02020603050405020304" pitchFamily="18" charset="0"/>
                <a:cs typeface="Times New Roman" panose="02020603050405020304" pitchFamily="18" charset="0"/>
              </a:rPr>
              <a:t>R</a:t>
            </a:r>
            <a:r>
              <a:rPr lang="en-US" sz="1800" b="1" i="0" dirty="0">
                <a:solidFill>
                  <a:srgbClr val="222222"/>
                </a:solidFill>
                <a:effectLst/>
                <a:latin typeface="Times New Roman" panose="02020603050405020304" pitchFamily="18" charset="0"/>
                <a:cs typeface="Times New Roman" panose="02020603050405020304" pitchFamily="18" charset="0"/>
              </a:rPr>
              <a:t> = I</a:t>
            </a:r>
            <a:r>
              <a:rPr lang="en-US" sz="1800" b="1" i="0" baseline="-25000" dirty="0">
                <a:solidFill>
                  <a:srgbClr val="222222"/>
                </a:solidFill>
                <a:effectLst/>
                <a:latin typeface="Times New Roman" panose="02020603050405020304" pitchFamily="18" charset="0"/>
                <a:cs typeface="Times New Roman" panose="02020603050405020304" pitchFamily="18" charset="0"/>
              </a:rPr>
              <a:t>R </a:t>
            </a:r>
            <a:r>
              <a:rPr lang="en-US" sz="1800" b="0" i="0" dirty="0">
                <a:solidFill>
                  <a:srgbClr val="222222"/>
                </a:solidFill>
                <a:effectLst/>
                <a:latin typeface="Times New Roman" panose="02020603050405020304" pitchFamily="18" charset="0"/>
                <a:cs typeface="Times New Roman" panose="02020603050405020304" pitchFamily="18" charset="0"/>
              </a:rPr>
              <a:t>and </a:t>
            </a:r>
            <a:r>
              <a:rPr lang="en-US" sz="1800" b="1" i="0" dirty="0">
                <a:solidFill>
                  <a:srgbClr val="222222"/>
                </a:solidFill>
                <a:effectLst/>
                <a:latin typeface="Times New Roman" panose="02020603050405020304" pitchFamily="18" charset="0"/>
                <a:cs typeface="Times New Roman" panose="02020603050405020304" pitchFamily="18" charset="0"/>
              </a:rPr>
              <a:t>V</a:t>
            </a:r>
            <a:r>
              <a:rPr lang="en-US" sz="1800" b="1" i="0" baseline="-25000" dirty="0">
                <a:solidFill>
                  <a:srgbClr val="222222"/>
                </a:solidFill>
                <a:effectLst/>
                <a:latin typeface="Times New Roman" panose="02020603050405020304" pitchFamily="18" charset="0"/>
                <a:cs typeface="Times New Roman" panose="02020603050405020304" pitchFamily="18" charset="0"/>
              </a:rPr>
              <a:t>C </a:t>
            </a:r>
            <a:r>
              <a:rPr lang="en-US" sz="1800" b="1" i="0" dirty="0">
                <a:solidFill>
                  <a:srgbClr val="222222"/>
                </a:solidFill>
                <a:effectLst/>
                <a:latin typeface="Times New Roman" panose="02020603050405020304" pitchFamily="18" charset="0"/>
                <a:cs typeface="Times New Roman" panose="02020603050405020304" pitchFamily="18" charset="0"/>
              </a:rPr>
              <a:t>= IX</a:t>
            </a:r>
            <a:r>
              <a:rPr lang="en-US" sz="1800" b="1" i="0" baseline="-25000" dirty="0">
                <a:solidFill>
                  <a:srgbClr val="222222"/>
                </a:solidFill>
                <a:effectLst/>
                <a:latin typeface="Times New Roman" panose="02020603050405020304" pitchFamily="18" charset="0"/>
                <a:cs typeface="Times New Roman" panose="02020603050405020304" pitchFamily="18" charset="0"/>
              </a:rPr>
              <a:t>C</a:t>
            </a:r>
            <a:endParaRPr lang="en-US" sz="1800" b="0"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Where X</a:t>
            </a:r>
            <a:r>
              <a:rPr lang="en-US" sz="1800" b="0" i="0" baseline="-25000" dirty="0">
                <a:solidFill>
                  <a:srgbClr val="222222"/>
                </a:solidFill>
                <a:effectLst/>
                <a:latin typeface="Times New Roman" panose="02020603050405020304" pitchFamily="18" charset="0"/>
                <a:cs typeface="Times New Roman" panose="02020603050405020304" pitchFamily="18" charset="0"/>
              </a:rPr>
              <a:t>C</a:t>
            </a:r>
            <a:r>
              <a:rPr lang="en-US" sz="1800" b="0" i="0" dirty="0">
                <a:solidFill>
                  <a:srgbClr val="222222"/>
                </a:solidFill>
                <a:effectLst/>
                <a:latin typeface="Times New Roman" panose="02020603050405020304" pitchFamily="18" charset="0"/>
                <a:cs typeface="Times New Roman" panose="02020603050405020304" pitchFamily="18" charset="0"/>
              </a:rPr>
              <a:t> = I/2π</a:t>
            </a:r>
            <a:r>
              <a:rPr lang="en-US" sz="1800" b="0" i="0" dirty="0" err="1">
                <a:solidFill>
                  <a:srgbClr val="222222"/>
                </a:solidFill>
                <a:effectLst/>
                <a:latin typeface="Times New Roman" panose="02020603050405020304" pitchFamily="18" charset="0"/>
                <a:cs typeface="Times New Roman" panose="02020603050405020304" pitchFamily="18" charset="0"/>
              </a:rPr>
              <a:t>fC</a:t>
            </a:r>
            <a:endParaRPr lang="en-US" sz="1800" b="0" i="0" dirty="0">
              <a:solidFill>
                <a:srgbClr val="222222"/>
              </a:solidFill>
              <a:effectLst/>
              <a:latin typeface="Times New Roman" panose="02020603050405020304" pitchFamily="18" charset="0"/>
              <a:cs typeface="Times New Roman" panose="02020603050405020304" pitchFamily="18" charset="0"/>
            </a:endParaRPr>
          </a:p>
          <a:p>
            <a:br>
              <a:rPr lang="en-US" sz="1800" b="0" i="0" u="none" strike="noStrike" dirty="0">
                <a:solidFill>
                  <a:srgbClr val="4682B4"/>
                </a:solidFill>
                <a:effectLst/>
                <a:latin typeface="Times New Roman" panose="02020603050405020304" pitchFamily="18" charset="0"/>
                <a:cs typeface="Times New Roman" panose="02020603050405020304" pitchFamily="18" charset="0"/>
                <a:hlinkClick r:id="rId2"/>
              </a:rPr>
            </a:br>
            <a:endParaRPr lang="en-IN" sz="1800" dirty="0">
              <a:latin typeface="Times New Roman" panose="02020603050405020304" pitchFamily="18" charset="0"/>
              <a:cs typeface="Times New Roman" panose="02020603050405020304" pitchFamily="18" charset="0"/>
            </a:endParaRPr>
          </a:p>
        </p:txBody>
      </p:sp>
      <p:pic>
        <p:nvPicPr>
          <p:cNvPr id="2050" name="Picture 2" descr="PHASOR-DIAGRAM-OF-R-C-SERIES-CKT-compressor">
            <a:extLst>
              <a:ext uri="{FF2B5EF4-FFF2-40B4-BE49-F238E27FC236}">
                <a16:creationId xmlns:a16="http://schemas.microsoft.com/office/drawing/2014/main" id="{8720DBB9-162F-CD9B-E855-25B5E8A49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896" y="3429000"/>
            <a:ext cx="3121587" cy="284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99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A11AF-F4D0-7DDD-2C40-982F95D457E0}"/>
              </a:ext>
            </a:extLst>
          </p:cNvPr>
          <p:cNvSpPr>
            <a:spLocks noGrp="1"/>
          </p:cNvSpPr>
          <p:nvPr>
            <p:ph idx="1"/>
          </p:nvPr>
        </p:nvSpPr>
        <p:spPr>
          <a:xfrm>
            <a:off x="592394" y="678426"/>
            <a:ext cx="10515600" cy="5987845"/>
          </a:xfrm>
        </p:spPr>
        <p:txBody>
          <a:bodyPr>
            <a:normAutofit/>
          </a:bodyPr>
          <a:lstStyle/>
          <a:p>
            <a:r>
              <a:rPr lang="en-IN" sz="1800" b="0" i="0" dirty="0">
                <a:solidFill>
                  <a:srgbClr val="222222"/>
                </a:solidFill>
                <a:effectLst/>
                <a:latin typeface="Times New Roman" panose="02020603050405020304" pitchFamily="18" charset="0"/>
                <a:cs typeface="Times New Roman" panose="02020603050405020304" pitchFamily="18" charset="0"/>
              </a:rPr>
              <a:t>In right triangle OAB,</a:t>
            </a:r>
          </a:p>
          <a:p>
            <a:endParaRPr lang="en-IN" sz="1800" b="0" i="0" dirty="0">
              <a:solidFill>
                <a:srgbClr val="222222"/>
              </a:solidFill>
              <a:effectLst/>
              <a:latin typeface="Times New Roman" panose="02020603050405020304" pitchFamily="18" charset="0"/>
              <a:cs typeface="Times New Roman" panose="02020603050405020304" pitchFamily="18" charset="0"/>
            </a:endParaRPr>
          </a:p>
          <a:p>
            <a:endParaRPr lang="en-IN" sz="1800" dirty="0">
              <a:solidFill>
                <a:srgbClr val="222222"/>
              </a:solidFill>
              <a:latin typeface="Times New Roman" panose="02020603050405020304" pitchFamily="18" charset="0"/>
              <a:cs typeface="Times New Roman" panose="02020603050405020304" pitchFamily="18" charset="0"/>
            </a:endParaRPr>
          </a:p>
          <a:p>
            <a:endParaRPr lang="en-IN" sz="1800" b="0" i="0" dirty="0">
              <a:solidFill>
                <a:srgbClr val="222222"/>
              </a:solidFill>
              <a:effectLst/>
              <a:latin typeface="Times New Roman" panose="02020603050405020304" pitchFamily="18" charset="0"/>
              <a:cs typeface="Times New Roman" panose="02020603050405020304" pitchFamily="18" charset="0"/>
            </a:endParaRPr>
          </a:p>
          <a:p>
            <a:endParaRPr lang="en-IN" sz="1800" dirty="0">
              <a:solidFill>
                <a:srgbClr val="222222"/>
              </a:solidFill>
              <a:latin typeface="Times New Roman" panose="02020603050405020304" pitchFamily="18" charset="0"/>
              <a:cs typeface="Times New Roman" panose="02020603050405020304" pitchFamily="18" charset="0"/>
            </a:endParaRPr>
          </a:p>
          <a:p>
            <a:endParaRPr lang="en-IN" sz="1800" b="0" i="0" dirty="0">
              <a:solidFill>
                <a:srgbClr val="222222"/>
              </a:solidFill>
              <a:effectLst/>
              <a:latin typeface="Times New Roman" panose="02020603050405020304" pitchFamily="18" charset="0"/>
              <a:cs typeface="Times New Roman" panose="02020603050405020304" pitchFamily="18" charset="0"/>
            </a:endParaRPr>
          </a:p>
          <a:p>
            <a:pPr marL="0" indent="0">
              <a:buNone/>
            </a:pPr>
            <a:endParaRPr lang="en-IN" sz="1800" dirty="0">
              <a:solidFill>
                <a:srgbClr val="222222"/>
              </a:solidFill>
              <a:latin typeface="Times New Roman" panose="02020603050405020304" pitchFamily="18" charset="0"/>
              <a:cs typeface="Times New Roman" panose="02020603050405020304" pitchFamily="18" charset="0"/>
            </a:endParaRPr>
          </a:p>
          <a:p>
            <a:pPr marL="0" indent="0">
              <a:buNone/>
            </a:pPr>
            <a:r>
              <a:rPr lang="en-IN" sz="1800" b="0" i="0" dirty="0">
                <a:solidFill>
                  <a:srgbClr val="222222"/>
                </a:solidFill>
                <a:effectLst/>
                <a:latin typeface="Times New Roman" panose="02020603050405020304" pitchFamily="18" charset="0"/>
                <a:cs typeface="Times New Roman" panose="02020603050405020304" pitchFamily="18" charset="0"/>
              </a:rPr>
              <a:t>Where, </a:t>
            </a:r>
          </a:p>
          <a:p>
            <a:pPr marL="0" indent="0">
              <a:buNone/>
            </a:pPr>
            <a:endParaRPr lang="en-IN" sz="1800" dirty="0">
              <a:solidFill>
                <a:srgbClr val="222222"/>
              </a:solidFill>
              <a:latin typeface="Times New Roman" panose="02020603050405020304" pitchFamily="18" charset="0"/>
              <a:cs typeface="Times New Roman" panose="02020603050405020304" pitchFamily="18" charset="0"/>
            </a:endParaRPr>
          </a:p>
          <a:p>
            <a:pPr marL="0" indent="0">
              <a:buNone/>
            </a:pPr>
            <a:endParaRPr lang="en-IN" sz="1800" b="0" i="0" dirty="0">
              <a:solidFill>
                <a:srgbClr val="222222"/>
              </a:solidFill>
              <a:effectLst/>
              <a:latin typeface="Times New Roman" panose="02020603050405020304" pitchFamily="18" charset="0"/>
              <a:cs typeface="Times New Roman" panose="02020603050405020304" pitchFamily="18" charset="0"/>
            </a:endParaRPr>
          </a:p>
          <a:p>
            <a:pPr marL="0" indent="0">
              <a:buNone/>
            </a:pPr>
            <a:endParaRPr lang="en-IN" sz="1800" dirty="0">
              <a:solidFill>
                <a:srgbClr val="222222"/>
              </a:solidFill>
              <a:latin typeface="Times New Roman" panose="02020603050405020304" pitchFamily="18" charset="0"/>
              <a:cs typeface="Times New Roman" panose="02020603050405020304" pitchFamily="18" charset="0"/>
            </a:endParaRPr>
          </a:p>
          <a:p>
            <a:pPr marL="0" indent="0">
              <a:buNone/>
            </a:pPr>
            <a:r>
              <a:rPr lang="en-US" sz="1800" b="0" i="0" dirty="0">
                <a:solidFill>
                  <a:srgbClr val="222222"/>
                </a:solidFill>
                <a:effectLst/>
                <a:latin typeface="Times New Roman" panose="02020603050405020304" pitchFamily="18" charset="0"/>
                <a:cs typeface="Times New Roman" panose="02020603050405020304" pitchFamily="18" charset="0"/>
              </a:rPr>
              <a:t>Z is the total opposition offered to the flow of alternating current by an RC series circuit and is called </a:t>
            </a:r>
            <a:r>
              <a:rPr lang="en-US" sz="1800" b="1" i="0" dirty="0">
                <a:solidFill>
                  <a:srgbClr val="222222"/>
                </a:solidFill>
                <a:effectLst/>
                <a:latin typeface="Times New Roman" panose="02020603050405020304" pitchFamily="18" charset="0"/>
                <a:cs typeface="Times New Roman" panose="02020603050405020304" pitchFamily="18" charset="0"/>
              </a:rPr>
              <a:t>impedance</a:t>
            </a:r>
            <a:r>
              <a:rPr lang="en-US" sz="1800" b="0" i="0" dirty="0">
                <a:solidFill>
                  <a:srgbClr val="222222"/>
                </a:solidFill>
                <a:effectLst/>
                <a:latin typeface="Times New Roman" panose="02020603050405020304" pitchFamily="18" charset="0"/>
                <a:cs typeface="Times New Roman" panose="02020603050405020304" pitchFamily="18" charset="0"/>
              </a:rPr>
              <a:t> of the circuit. It is measured in ohms (Ω).</a:t>
            </a:r>
            <a:endParaRPr lang="en-IN" sz="1800" b="0" i="0" dirty="0">
              <a:solidFill>
                <a:srgbClr val="222222"/>
              </a:solidFill>
              <a:effectLst/>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4184C31F-8386-FFC1-848B-F72EB6E89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129" y="1013490"/>
            <a:ext cx="3392129" cy="19735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67CE50B-351F-77EE-EE4A-DE7262C3F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318" y="3559277"/>
            <a:ext cx="160972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01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A89DE-D5EF-49B6-C078-076176ED1601}"/>
              </a:ext>
            </a:extLst>
          </p:cNvPr>
          <p:cNvSpPr>
            <a:spLocks noGrp="1"/>
          </p:cNvSpPr>
          <p:nvPr>
            <p:ph type="title"/>
          </p:nvPr>
        </p:nvSpPr>
        <p:spPr>
          <a:xfrm>
            <a:off x="838200" y="365125"/>
            <a:ext cx="10515600" cy="844243"/>
          </a:xfrm>
        </p:spPr>
        <p:txBody>
          <a:bodyPr>
            <a:normAutofit fontScale="90000"/>
          </a:bodyPr>
          <a:lstStyle/>
          <a:p>
            <a:br>
              <a:rPr lang="en-US" b="0" i="0" dirty="0">
                <a:solidFill>
                  <a:srgbClr val="222222"/>
                </a:solidFill>
                <a:effectLst/>
                <a:latin typeface="Times New Roman" panose="02020603050405020304" pitchFamily="18" charset="0"/>
                <a:cs typeface="Times New Roman" panose="02020603050405020304" pitchFamily="18" charset="0"/>
              </a:rPr>
            </a:br>
            <a:r>
              <a:rPr lang="en-US" b="0" i="0" dirty="0">
                <a:solidFill>
                  <a:srgbClr val="222222"/>
                </a:solidFill>
                <a:effectLst/>
                <a:latin typeface="Times New Roman" panose="02020603050405020304" pitchFamily="18" charset="0"/>
                <a:cs typeface="Times New Roman" panose="02020603050405020304" pitchFamily="18" charset="0"/>
              </a:rPr>
              <a:t>Phase angle</a:t>
            </a:r>
            <a:br>
              <a:rPr lang="en-US" b="0" i="0" dirty="0">
                <a:solidFill>
                  <a:srgbClr val="222222"/>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798048-DADE-4C86-7AEB-38325D8BB246}"/>
              </a:ext>
            </a:extLst>
          </p:cNvPr>
          <p:cNvSpPr>
            <a:spLocks noGrp="1"/>
          </p:cNvSpPr>
          <p:nvPr>
            <p:ph idx="1"/>
          </p:nvPr>
        </p:nvSpPr>
        <p:spPr>
          <a:xfrm>
            <a:off x="936521" y="1337187"/>
            <a:ext cx="10515600" cy="5155688"/>
          </a:xfrm>
        </p:spPr>
        <p:txBody>
          <a:bodyPr>
            <a:normAutofit/>
          </a:bodyPr>
          <a:lstStyle/>
          <a:p>
            <a:pPr algn="l" fontAlgn="base"/>
            <a:r>
              <a:rPr lang="en-US" sz="1600" b="0" i="0" dirty="0">
                <a:solidFill>
                  <a:srgbClr val="222222"/>
                </a:solidFill>
                <a:effectLst/>
                <a:latin typeface="Times New Roman" panose="02020603050405020304" pitchFamily="18" charset="0"/>
                <a:cs typeface="Times New Roman" panose="02020603050405020304" pitchFamily="18" charset="0"/>
              </a:rPr>
              <a:t>From the phasor diagram shown above, it is clear that the current in the circuit leads the applied voltage by an angle ϕ and this angle is called the </a:t>
            </a:r>
            <a:r>
              <a:rPr lang="en-US" sz="1600" b="1" i="0" dirty="0">
                <a:solidFill>
                  <a:srgbClr val="222222"/>
                </a:solidFill>
                <a:effectLst/>
                <a:latin typeface="Times New Roman" panose="02020603050405020304" pitchFamily="18" charset="0"/>
                <a:cs typeface="Times New Roman" panose="02020603050405020304" pitchFamily="18" charset="0"/>
              </a:rPr>
              <a:t>phase angle</a:t>
            </a:r>
            <a:r>
              <a:rPr lang="en-US" sz="1600" b="0" i="0" dirty="0">
                <a:solidFill>
                  <a:srgbClr val="222222"/>
                </a:solidFill>
                <a:effectLst/>
                <a:latin typeface="Times New Roman" panose="02020603050405020304" pitchFamily="18" charset="0"/>
                <a:cs typeface="Times New Roman" panose="02020603050405020304" pitchFamily="18" charset="0"/>
              </a:rPr>
              <a:t>.</a:t>
            </a:r>
          </a:p>
          <a:p>
            <a:pPr algn="l" fontAlgn="base"/>
            <a:endParaRPr lang="en-US" sz="1600" dirty="0">
              <a:solidFill>
                <a:srgbClr val="222222"/>
              </a:solidFill>
              <a:latin typeface="Times New Roman" panose="02020603050405020304" pitchFamily="18" charset="0"/>
              <a:cs typeface="Times New Roman" panose="02020603050405020304" pitchFamily="18" charset="0"/>
            </a:endParaRPr>
          </a:p>
          <a:p>
            <a:pPr algn="l" fontAlgn="base"/>
            <a:endParaRPr lang="en-US" sz="16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1600" dirty="0">
              <a:solidFill>
                <a:srgbClr val="222222"/>
              </a:solidFill>
              <a:latin typeface="Times New Roman" panose="02020603050405020304" pitchFamily="18" charset="0"/>
              <a:cs typeface="Times New Roman" panose="02020603050405020304" pitchFamily="18" charset="0"/>
            </a:endParaRPr>
          </a:p>
          <a:p>
            <a:pPr algn="l" fontAlgn="base"/>
            <a:endParaRPr lang="en-US" sz="16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1600" dirty="0">
              <a:solidFill>
                <a:srgbClr val="222222"/>
              </a:solidFill>
              <a:latin typeface="Times New Roman" panose="02020603050405020304" pitchFamily="18" charset="0"/>
              <a:cs typeface="Times New Roman" panose="02020603050405020304" pitchFamily="18" charset="0"/>
            </a:endParaRPr>
          </a:p>
          <a:p>
            <a:pPr marL="0" indent="0" fontAlgn="base">
              <a:buNone/>
            </a:pPr>
            <a:r>
              <a:rPr lang="en-US" sz="1600" b="0" i="0" dirty="0">
                <a:solidFill>
                  <a:srgbClr val="222222"/>
                </a:solidFill>
                <a:effectLst/>
                <a:latin typeface="Times New Roman" panose="02020603050405020304" pitchFamily="18" charset="0"/>
                <a:cs typeface="Times New Roman" panose="02020603050405020304" pitchFamily="18" charset="0"/>
              </a:rPr>
              <a:t>Power in RC Series Circuit</a:t>
            </a:r>
          </a:p>
          <a:p>
            <a:pPr marL="0" indent="0" algn="l" fontAlgn="base">
              <a:buNone/>
            </a:pPr>
            <a:r>
              <a:rPr lang="en-US" sz="1600" b="0" i="0" dirty="0">
                <a:solidFill>
                  <a:srgbClr val="222222"/>
                </a:solidFill>
                <a:effectLst/>
                <a:latin typeface="Times New Roman" panose="02020603050405020304" pitchFamily="18" charset="0"/>
                <a:cs typeface="Times New Roman" panose="02020603050405020304" pitchFamily="18" charset="0"/>
              </a:rPr>
              <a:t>If the alternating voltage applied across the circuit is given by the equation</a:t>
            </a:r>
          </a:p>
          <a:p>
            <a:pPr marL="0" indent="0" algn="l" fontAlgn="base">
              <a:buNone/>
            </a:pPr>
            <a:endParaRPr lang="en-US" sz="1600" dirty="0">
              <a:solidFill>
                <a:srgbClr val="222222"/>
              </a:solidFill>
              <a:latin typeface="Times New Roman" panose="02020603050405020304" pitchFamily="18" charset="0"/>
              <a:cs typeface="Times New Roman" panose="02020603050405020304" pitchFamily="18" charset="0"/>
            </a:endParaRPr>
          </a:p>
          <a:p>
            <a:pPr marL="0" indent="0" algn="l" fontAlgn="base">
              <a:buNone/>
            </a:pPr>
            <a:endParaRPr lang="en-IN" sz="1600" b="0" i="0" dirty="0">
              <a:solidFill>
                <a:srgbClr val="222222"/>
              </a:solidFill>
              <a:effectLst/>
              <a:latin typeface="Times New Roman" panose="02020603050405020304" pitchFamily="18" charset="0"/>
              <a:cs typeface="Times New Roman" panose="02020603050405020304" pitchFamily="18" charset="0"/>
            </a:endParaRPr>
          </a:p>
          <a:p>
            <a:pPr marL="0" indent="0" algn="l" fontAlgn="base">
              <a:buNone/>
            </a:pPr>
            <a:r>
              <a:rPr lang="en-IN" sz="1600" b="0" i="0" dirty="0">
                <a:solidFill>
                  <a:srgbClr val="222222"/>
                </a:solidFill>
                <a:effectLst/>
                <a:latin typeface="Times New Roman" panose="02020603050405020304" pitchFamily="18" charset="0"/>
                <a:cs typeface="Times New Roman" panose="02020603050405020304" pitchFamily="18" charset="0"/>
              </a:rPr>
              <a:t>                                                     Then,</a:t>
            </a:r>
            <a:endParaRPr lang="en-US" sz="1600" b="0" i="0" dirty="0">
              <a:solidFill>
                <a:srgbClr val="222222"/>
              </a:solidFill>
              <a:effectLst/>
              <a:latin typeface="Times New Roman" panose="02020603050405020304" pitchFamily="18" charset="0"/>
              <a:cs typeface="Times New Roman" panose="02020603050405020304" pitchFamily="18" charset="0"/>
            </a:endParaRPr>
          </a:p>
          <a:p>
            <a:pPr marL="0" indent="0" algn="l" fontAlgn="base">
              <a:buNone/>
            </a:pPr>
            <a:endParaRPr lang="en-US" sz="16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1600" b="0" i="0" dirty="0">
              <a:solidFill>
                <a:srgbClr val="222222"/>
              </a:solidFill>
              <a:effectLs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5436E8E4-FD9A-337C-99C7-406FF9600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9611" y="2053171"/>
            <a:ext cx="3152775" cy="16744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6B93C62-50EE-5400-9D39-377AF0930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360" y="4510702"/>
            <a:ext cx="2581275" cy="5619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442047-12B5-C033-ADEE-003C6AA6C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559" y="5417574"/>
            <a:ext cx="32004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91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0B82AA-FD3A-6932-0657-D05C3AAA86E5}"/>
              </a:ext>
            </a:extLst>
          </p:cNvPr>
          <p:cNvSpPr>
            <a:spLocks noGrp="1"/>
          </p:cNvSpPr>
          <p:nvPr>
            <p:ph idx="1"/>
          </p:nvPr>
        </p:nvSpPr>
        <p:spPr>
          <a:xfrm>
            <a:off x="838200" y="449262"/>
            <a:ext cx="10515600" cy="5951538"/>
          </a:xfrm>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Therefore, the instantaneous power is given by p = vi</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Putting the value of v and </a:t>
            </a:r>
            <a:r>
              <a:rPr lang="en-US" sz="2000" b="0" i="0" dirty="0" err="1">
                <a:solidFill>
                  <a:srgbClr val="222222"/>
                </a:solidFill>
                <a:effectLst/>
                <a:latin typeface="Times New Roman" panose="02020603050405020304" pitchFamily="18" charset="0"/>
                <a:cs typeface="Times New Roman" panose="02020603050405020304" pitchFamily="18" charset="0"/>
              </a:rPr>
              <a:t>i</a:t>
            </a:r>
            <a:r>
              <a:rPr lang="en-US" sz="2000" b="0" i="0" dirty="0">
                <a:solidFill>
                  <a:srgbClr val="222222"/>
                </a:solidFill>
                <a:effectLst/>
                <a:latin typeface="Times New Roman" panose="02020603050405020304" pitchFamily="18" charset="0"/>
                <a:cs typeface="Times New Roman" panose="02020603050405020304" pitchFamily="18" charset="0"/>
              </a:rPr>
              <a:t> from the equation (1) and (2) in p = vi</a:t>
            </a:r>
          </a:p>
          <a:p>
            <a:pPr algn="l" fontAlgn="base"/>
            <a:endParaRPr lang="en-US" sz="2000" dirty="0">
              <a:solidFill>
                <a:srgbClr val="222222"/>
              </a:solidFill>
              <a:latin typeface="Times New Roman" panose="02020603050405020304" pitchFamily="18" charset="0"/>
              <a:cs typeface="Times New Roman" panose="02020603050405020304" pitchFamily="18" charset="0"/>
            </a:endParaRPr>
          </a:p>
          <a:p>
            <a:pPr algn="l" fontAlgn="base"/>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2000" dirty="0">
              <a:solidFill>
                <a:srgbClr val="222222"/>
              </a:solidFill>
              <a:latin typeface="Times New Roman" panose="02020603050405020304" pitchFamily="18" charset="0"/>
              <a:cs typeface="Times New Roman" panose="02020603050405020304" pitchFamily="18" charset="0"/>
            </a:endParaRPr>
          </a:p>
          <a:p>
            <a:pPr algn="l" fontAlgn="base"/>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2000" dirty="0">
              <a:solidFill>
                <a:srgbClr val="222222"/>
              </a:solidFill>
              <a:latin typeface="Times New Roman" panose="02020603050405020304" pitchFamily="18" charset="0"/>
              <a:cs typeface="Times New Roman" panose="02020603050405020304" pitchFamily="18" charset="0"/>
            </a:endParaRPr>
          </a:p>
          <a:p>
            <a:pPr algn="l" fontAlgn="base"/>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2000" dirty="0">
              <a:solidFill>
                <a:srgbClr val="222222"/>
              </a:solidFill>
              <a:latin typeface="Times New Roman" panose="02020603050405020304" pitchFamily="18" charset="0"/>
              <a:cs typeface="Times New Roman" panose="02020603050405020304" pitchFamily="18" charset="0"/>
            </a:endParaRPr>
          </a:p>
          <a:p>
            <a:pPr marL="0" indent="0" algn="l" fontAlgn="base">
              <a:buNone/>
            </a:pPr>
            <a:r>
              <a:rPr lang="en-US" sz="2000" b="0" i="0" dirty="0">
                <a:solidFill>
                  <a:srgbClr val="222222"/>
                </a:solidFill>
                <a:effectLst/>
                <a:latin typeface="Times New Roman" panose="02020603050405020304" pitchFamily="18" charset="0"/>
                <a:cs typeface="Times New Roman" panose="02020603050405020304" pitchFamily="18" charset="0"/>
              </a:rPr>
              <a:t>The average power consumed in the circuit over a complete cycle is given by:</a:t>
            </a:r>
          </a:p>
          <a:p>
            <a:pPr marL="0" indent="0" algn="l" fontAlgn="base">
              <a:buNone/>
            </a:pPr>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81688DB2-9F69-47B2-AF51-C869074D6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788" y="1490132"/>
            <a:ext cx="3630715" cy="22584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2252E6B-3990-4718-93C1-AD13E3343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080" y="4631173"/>
            <a:ext cx="6334586" cy="160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756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FF46B-D1E2-A0AB-19B6-304C4D913E06}"/>
              </a:ext>
            </a:extLst>
          </p:cNvPr>
          <p:cNvSpPr>
            <a:spLocks noGrp="1"/>
          </p:cNvSpPr>
          <p:nvPr>
            <p:ph idx="1"/>
          </p:nvPr>
        </p:nvSpPr>
        <p:spPr>
          <a:xfrm>
            <a:off x="838200" y="304800"/>
            <a:ext cx="10515600" cy="5872163"/>
          </a:xfrm>
        </p:spPr>
        <p:txBody>
          <a:bodyPr>
            <a:normAutofit/>
          </a:bodyPr>
          <a:lstStyle/>
          <a:p>
            <a:pPr algn="l"/>
            <a:r>
              <a:rPr lang="en-US" sz="1800" b="0" i="0" dirty="0">
                <a:solidFill>
                  <a:srgbClr val="FFFFFF"/>
                </a:solidFill>
                <a:effectLst/>
                <a:latin typeface="Times New Roman" panose="02020603050405020304" pitchFamily="18" charset="0"/>
                <a:cs typeface="Times New Roman" panose="02020603050405020304" pitchFamily="18" charset="0"/>
              </a:rPr>
              <a:t>AC Circuit</a:t>
            </a:r>
          </a:p>
          <a:p>
            <a:r>
              <a:rPr lang="en-US" sz="1800" dirty="0">
                <a:effectLst/>
                <a:latin typeface="Times New Roman" panose="02020603050405020304" pitchFamily="18" charset="0"/>
                <a:cs typeface="Times New Roman" panose="02020603050405020304" pitchFamily="18" charset="0"/>
              </a:rPr>
              <a:t>Direct current (DC) and alternating current (AC) are the two types of electricity. DC circuit and AC circuit show the structure of the respective circuit systems.</a:t>
            </a:r>
          </a:p>
          <a:p>
            <a:r>
              <a:rPr lang="en-US" sz="1800" dirty="0">
                <a:effectLst/>
                <a:latin typeface="Times New Roman" panose="02020603050405020304" pitchFamily="18" charset="0"/>
                <a:cs typeface="Times New Roman" panose="02020603050405020304" pitchFamily="18" charset="0"/>
              </a:rPr>
              <a:t>The main components of AC circuits are resistors, capacitors, and inductors.</a:t>
            </a:r>
          </a:p>
          <a:p>
            <a:r>
              <a:rPr lang="en-US" sz="1800" dirty="0">
                <a:effectLst/>
                <a:latin typeface="Times New Roman" panose="02020603050405020304" pitchFamily="18" charset="0"/>
                <a:cs typeface="Times New Roman" panose="02020603050405020304" pitchFamily="18" charset="0"/>
              </a:rPr>
              <a:t>All these passive electrical elements have one property in common; they restrict </a:t>
            </a:r>
            <a:r>
              <a:rPr lang="en-US" sz="1800" u="none" strike="noStrike" dirty="0">
                <a:solidFill>
                  <a:srgbClr val="73AD21"/>
                </a:solidFill>
                <a:effectLst/>
                <a:latin typeface="Times New Roman" panose="02020603050405020304" pitchFamily="18" charset="0"/>
                <a:cs typeface="Times New Roman" panose="02020603050405020304" pitchFamily="18" charset="0"/>
                <a:hlinkClick r:id="rId2"/>
              </a:rPr>
              <a:t>electric current</a:t>
            </a:r>
            <a:r>
              <a:rPr lang="en-US" sz="1800" dirty="0">
                <a:effectLst/>
                <a:latin typeface="Times New Roman" panose="02020603050405020304" pitchFamily="18" charset="0"/>
                <a:cs typeface="Times New Roman" panose="02020603050405020304" pitchFamily="18" charset="0"/>
              </a:rPr>
              <a:t> in a circuit coil but in completely different ways.</a:t>
            </a:r>
          </a:p>
          <a:p>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1CEB76-B17E-9960-E83C-0E2FFEB84D21}"/>
              </a:ext>
            </a:extLst>
          </p:cNvPr>
          <p:cNvPicPr>
            <a:picLocks noChangeAspect="1"/>
          </p:cNvPicPr>
          <p:nvPr/>
        </p:nvPicPr>
        <p:blipFill>
          <a:blip r:embed="rId3"/>
          <a:stretch>
            <a:fillRect/>
          </a:stretch>
        </p:blipFill>
        <p:spPr>
          <a:xfrm>
            <a:off x="5638975" y="2805998"/>
            <a:ext cx="4989696" cy="2956816"/>
          </a:xfrm>
          <a:prstGeom prst="rect">
            <a:avLst/>
          </a:prstGeom>
        </p:spPr>
      </p:pic>
    </p:spTree>
    <p:extLst>
      <p:ext uri="{BB962C8B-B14F-4D97-AF65-F5344CB8AC3E}">
        <p14:creationId xmlns:p14="http://schemas.microsoft.com/office/powerpoint/2010/main" val="38043872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E78878-AB13-2238-28CA-5C90627003FC}"/>
              </a:ext>
            </a:extLst>
          </p:cNvPr>
          <p:cNvSpPr>
            <a:spLocks noGrp="1"/>
          </p:cNvSpPr>
          <p:nvPr>
            <p:ph idx="1"/>
          </p:nvPr>
        </p:nvSpPr>
        <p:spPr>
          <a:xfrm>
            <a:off x="838200" y="324464"/>
            <a:ext cx="10515600" cy="5823002"/>
          </a:xfrm>
        </p:spPr>
        <p:txBody>
          <a:bodyPr>
            <a:normAutofit/>
          </a:bodyPr>
          <a:lstStyle/>
          <a:p>
            <a:r>
              <a:rPr lang="en-US" sz="2000" b="0" i="0" dirty="0">
                <a:solidFill>
                  <a:srgbClr val="222222"/>
                </a:solidFill>
                <a:effectLst/>
                <a:latin typeface="Times New Roman" panose="02020603050405020304" pitchFamily="18" charset="0"/>
                <a:cs typeface="Times New Roman" panose="02020603050405020304" pitchFamily="18" charset="0"/>
              </a:rPr>
              <a:t>Where </a:t>
            </a:r>
            <a:r>
              <a:rPr lang="en-US" sz="2000" b="0" i="0" dirty="0" err="1">
                <a:solidFill>
                  <a:srgbClr val="222222"/>
                </a:solidFill>
                <a:effectLst/>
                <a:latin typeface="Times New Roman" panose="02020603050405020304" pitchFamily="18" charset="0"/>
                <a:cs typeface="Times New Roman" panose="02020603050405020304" pitchFamily="18" charset="0"/>
              </a:rPr>
              <a:t>cosϕ</a:t>
            </a:r>
            <a:r>
              <a:rPr lang="en-US" sz="2000" b="0" i="0" dirty="0">
                <a:solidFill>
                  <a:srgbClr val="222222"/>
                </a:solidFill>
                <a:effectLst/>
                <a:latin typeface="Times New Roman" panose="02020603050405020304" pitchFamily="18" charset="0"/>
                <a:cs typeface="Times New Roman" panose="02020603050405020304" pitchFamily="18" charset="0"/>
              </a:rPr>
              <a:t> is called the </a:t>
            </a:r>
            <a:r>
              <a:rPr lang="en-US" sz="2000" b="1" i="0" dirty="0">
                <a:solidFill>
                  <a:srgbClr val="222222"/>
                </a:solidFill>
                <a:effectLst/>
                <a:latin typeface="Times New Roman" panose="02020603050405020304" pitchFamily="18" charset="0"/>
                <a:cs typeface="Times New Roman" panose="02020603050405020304" pitchFamily="18" charset="0"/>
              </a:rPr>
              <a:t>power factor</a:t>
            </a:r>
            <a:r>
              <a:rPr lang="en-US" sz="2000" b="0" i="0" dirty="0">
                <a:solidFill>
                  <a:srgbClr val="222222"/>
                </a:solidFill>
                <a:effectLst/>
                <a:latin typeface="Times New Roman" panose="02020603050405020304" pitchFamily="18" charset="0"/>
                <a:cs typeface="Times New Roman" panose="02020603050405020304" pitchFamily="18" charset="0"/>
              </a:rPr>
              <a:t> of the circuit.</a:t>
            </a: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r>
              <a:rPr lang="en-US" sz="2000" b="0" i="0" dirty="0">
                <a:solidFill>
                  <a:srgbClr val="222222"/>
                </a:solidFill>
                <a:effectLst/>
                <a:latin typeface="Times New Roman" panose="02020603050405020304" pitchFamily="18" charset="0"/>
                <a:cs typeface="Times New Roman" panose="02020603050405020304" pitchFamily="18" charset="0"/>
              </a:rPr>
              <a:t>Putting the value of V and </a:t>
            </a:r>
            <a:r>
              <a:rPr lang="en-US" sz="2000" b="0" i="0" dirty="0" err="1">
                <a:solidFill>
                  <a:srgbClr val="222222"/>
                </a:solidFill>
                <a:effectLst/>
                <a:latin typeface="Times New Roman" panose="02020603050405020304" pitchFamily="18" charset="0"/>
                <a:cs typeface="Times New Roman" panose="02020603050405020304" pitchFamily="18" charset="0"/>
              </a:rPr>
              <a:t>cosϕ</a:t>
            </a:r>
            <a:r>
              <a:rPr lang="en-US" sz="2000" b="0" i="0" dirty="0">
                <a:solidFill>
                  <a:srgbClr val="222222"/>
                </a:solidFill>
                <a:effectLst/>
                <a:latin typeface="Times New Roman" panose="02020603050405020304" pitchFamily="18" charset="0"/>
                <a:cs typeface="Times New Roman" panose="02020603050405020304" pitchFamily="18" charset="0"/>
              </a:rPr>
              <a:t> from the equation (3) the value of power </a:t>
            </a:r>
            <a:r>
              <a:rPr lang="en-IN" sz="2000" b="0" i="0" dirty="0">
                <a:solidFill>
                  <a:srgbClr val="222222"/>
                </a:solidFill>
                <a:effectLst/>
                <a:latin typeface="Times New Roman" panose="02020603050405020304" pitchFamily="18" charset="0"/>
                <a:cs typeface="Times New Roman" panose="02020603050405020304" pitchFamily="18" charset="0"/>
              </a:rPr>
              <a:t>will be</a:t>
            </a:r>
          </a:p>
          <a:p>
            <a:endParaRPr lang="en-IN" sz="2000" dirty="0">
              <a:solidFill>
                <a:srgbClr val="222222"/>
              </a:solidFill>
              <a:latin typeface="Times New Roman" panose="02020603050405020304" pitchFamily="18" charset="0"/>
              <a:cs typeface="Times New Roman" panose="02020603050405020304" pitchFamily="18" charset="0"/>
            </a:endParaRPr>
          </a:p>
          <a:p>
            <a:endParaRPr lang="en-IN" sz="2000" b="0" i="0" dirty="0">
              <a:solidFill>
                <a:srgbClr val="222222"/>
              </a:solidFill>
              <a:effectLst/>
              <a:latin typeface="Times New Roman" panose="02020603050405020304" pitchFamily="18" charset="0"/>
              <a:cs typeface="Times New Roman" panose="02020603050405020304" pitchFamily="18" charset="0"/>
            </a:endParaRPr>
          </a:p>
          <a:p>
            <a:r>
              <a:rPr lang="en-US" sz="2000" b="0" i="0" dirty="0">
                <a:solidFill>
                  <a:srgbClr val="222222"/>
                </a:solidFill>
                <a:effectLst/>
                <a:latin typeface="Times New Roman" panose="02020603050405020304" pitchFamily="18" charset="0"/>
                <a:cs typeface="Times New Roman" panose="02020603050405020304" pitchFamily="18" charset="0"/>
              </a:rPr>
              <a:t>From the equation (4) it is clear that the power is actually consumed by the resistance only and the capacitor does not consume any power in the circuit.</a:t>
            </a:r>
          </a:p>
          <a:p>
            <a:endParaRPr lang="en-IN" sz="2000"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54D5DB1F-E59A-DFFF-72CA-FDC74836B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8138" y="933839"/>
            <a:ext cx="3275218" cy="6056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5F2CFE2-46FD-8ED7-621F-632BC6849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137" y="2494861"/>
            <a:ext cx="3511192" cy="60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6433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3BF3-CF4C-D20E-0853-8641FD6A9489}"/>
              </a:ext>
            </a:extLst>
          </p:cNvPr>
          <p:cNvSpPr>
            <a:spLocks noGrp="1"/>
          </p:cNvSpPr>
          <p:nvPr>
            <p:ph type="title"/>
          </p:nvPr>
        </p:nvSpPr>
        <p:spPr/>
        <p:txBody>
          <a:bodyPr>
            <a:normAutofit fontScale="90000"/>
          </a:bodyPr>
          <a:lstStyle/>
          <a:p>
            <a:pPr fontAlgn="base"/>
            <a:br>
              <a:rPr lang="en-US" b="0" i="0" dirty="0">
                <a:solidFill>
                  <a:srgbClr val="222222"/>
                </a:solidFill>
                <a:effectLst/>
                <a:latin typeface="Times New Roman" panose="02020603050405020304" pitchFamily="18" charset="0"/>
                <a:cs typeface="Times New Roman" panose="02020603050405020304" pitchFamily="18" charset="0"/>
              </a:rPr>
            </a:br>
            <a:br>
              <a:rPr lang="en-US" b="0" i="0" dirty="0">
                <a:solidFill>
                  <a:srgbClr val="222222"/>
                </a:solidFill>
                <a:effectLst/>
                <a:latin typeface="Times New Roman" panose="02020603050405020304" pitchFamily="18" charset="0"/>
                <a:cs typeface="Times New Roman" panose="02020603050405020304" pitchFamily="18" charset="0"/>
              </a:rPr>
            </a:br>
            <a:r>
              <a:rPr lang="en-US" b="0" i="0" dirty="0">
                <a:solidFill>
                  <a:srgbClr val="222222"/>
                </a:solidFill>
                <a:effectLst/>
                <a:latin typeface="Times New Roman" panose="02020603050405020304" pitchFamily="18" charset="0"/>
                <a:cs typeface="Times New Roman" panose="02020603050405020304" pitchFamily="18" charset="0"/>
              </a:rPr>
              <a:t>Waveform and Power Curve of the RC Series Circuit</a:t>
            </a:r>
            <a:br>
              <a:rPr lang="en-US" b="0" i="0" dirty="0">
                <a:solidFill>
                  <a:srgbClr val="222222"/>
                </a:solidFill>
                <a:effectLst/>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11B76C-830C-BBB7-E7CA-0D947C72EF16}"/>
              </a:ext>
            </a:extLst>
          </p:cNvPr>
          <p:cNvSpPr>
            <a:spLocks noGrp="1"/>
          </p:cNvSpPr>
          <p:nvPr>
            <p:ph idx="1"/>
          </p:nvPr>
        </p:nvSpPr>
        <p:spPr/>
        <p:txBody>
          <a:bodyPr>
            <a:normAutofit/>
          </a:bodyPr>
          <a:lstStyle/>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The waveform and power curve of the RC circuit is shown below:</a:t>
            </a:r>
          </a:p>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The various points on the power curve are obtained from the product of the instantaneous value of voltage and current.</a:t>
            </a:r>
          </a:p>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The power is negative between the angle (180° – ϕ) and 180° and </a:t>
            </a:r>
          </a:p>
          <a:p>
            <a:pPr marL="0" indent="0" algn="l" fontAlgn="base">
              <a:buNone/>
            </a:pPr>
            <a:r>
              <a:rPr lang="en-US" sz="1800" b="0" i="0" dirty="0">
                <a:solidFill>
                  <a:srgbClr val="222222"/>
                </a:solidFill>
                <a:effectLst/>
                <a:latin typeface="Times New Roman" panose="02020603050405020304" pitchFamily="18" charset="0"/>
                <a:cs typeface="Times New Roman" panose="02020603050405020304" pitchFamily="18" charset="0"/>
              </a:rPr>
              <a:t>between (360° -ϕ) and 360° and in the rest of the cycle, the power is </a:t>
            </a:r>
          </a:p>
          <a:p>
            <a:pPr marL="0" indent="0" algn="l" fontAlgn="base">
              <a:buNone/>
            </a:pPr>
            <a:r>
              <a:rPr lang="en-US" sz="1800" b="0" i="0" dirty="0">
                <a:solidFill>
                  <a:srgbClr val="222222"/>
                </a:solidFill>
                <a:effectLst/>
                <a:latin typeface="Times New Roman" panose="02020603050405020304" pitchFamily="18" charset="0"/>
                <a:cs typeface="Times New Roman" panose="02020603050405020304" pitchFamily="18" charset="0"/>
              </a:rPr>
              <a:t>positive. </a:t>
            </a:r>
          </a:p>
          <a:p>
            <a:pPr algn="l" fontAlgn="base"/>
            <a:r>
              <a:rPr lang="en-US" sz="1800" b="0" i="0" dirty="0">
                <a:solidFill>
                  <a:srgbClr val="222222"/>
                </a:solidFill>
                <a:effectLst/>
                <a:latin typeface="Times New Roman" panose="02020603050405020304" pitchFamily="18" charset="0"/>
                <a:cs typeface="Times New Roman" panose="02020603050405020304" pitchFamily="18" charset="0"/>
              </a:rPr>
              <a:t>Since the area under the positive loops is greater than that under the</a:t>
            </a:r>
          </a:p>
          <a:p>
            <a:pPr marL="0" indent="0" algn="l" fontAlgn="base">
              <a:buNone/>
            </a:pPr>
            <a:r>
              <a:rPr lang="en-US" sz="1800" b="0" i="0" dirty="0">
                <a:solidFill>
                  <a:srgbClr val="222222"/>
                </a:solidFill>
                <a:effectLst/>
                <a:latin typeface="Times New Roman" panose="02020603050405020304" pitchFamily="18" charset="0"/>
                <a:cs typeface="Times New Roman" panose="02020603050405020304" pitchFamily="18" charset="0"/>
              </a:rPr>
              <a:t> negative loops, therefore the net power over a complete cycle is</a:t>
            </a:r>
          </a:p>
          <a:p>
            <a:pPr marL="0" indent="0" algn="l" fontAlgn="base">
              <a:buNone/>
            </a:pPr>
            <a:r>
              <a:rPr lang="en-US" sz="1800" b="0" i="0" dirty="0">
                <a:solidFill>
                  <a:srgbClr val="222222"/>
                </a:solidFill>
                <a:effectLst/>
                <a:latin typeface="Times New Roman" panose="02020603050405020304" pitchFamily="18" charset="0"/>
                <a:cs typeface="Times New Roman" panose="02020603050405020304" pitchFamily="18" charset="0"/>
              </a:rPr>
              <a:t> </a:t>
            </a:r>
            <a:r>
              <a:rPr lang="en-US" sz="1800" b="1" i="0" dirty="0">
                <a:solidFill>
                  <a:srgbClr val="222222"/>
                </a:solidFill>
                <a:effectLst/>
                <a:latin typeface="Times New Roman" panose="02020603050405020304" pitchFamily="18" charset="0"/>
                <a:cs typeface="Times New Roman" panose="02020603050405020304" pitchFamily="18" charset="0"/>
              </a:rPr>
              <a:t>positive</a:t>
            </a:r>
            <a:r>
              <a:rPr lang="en-US" sz="1800" b="0" i="0" dirty="0">
                <a:solidFill>
                  <a:srgbClr val="222222"/>
                </a:solidFill>
                <a:effectLst/>
                <a:latin typeface="Times New Roman" panose="02020603050405020304" pitchFamily="18" charset="0"/>
                <a:cs typeface="Times New Roman" panose="02020603050405020304" pitchFamily="18" charset="0"/>
              </a:rPr>
              <a:t>.</a:t>
            </a:r>
          </a:p>
          <a:p>
            <a:pPr algn="l" fontAlgn="base"/>
            <a:endParaRPr lang="en-US" sz="18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IN" sz="180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460DC0E8-B691-906B-80F6-FB16B3AA1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300" y="2530536"/>
            <a:ext cx="3791274" cy="364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642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458E-352D-9ED0-B7A7-1AD38901C115}"/>
              </a:ext>
            </a:extLst>
          </p:cNvPr>
          <p:cNvSpPr>
            <a:spLocks noGrp="1"/>
          </p:cNvSpPr>
          <p:nvPr>
            <p:ph type="title"/>
          </p:nvPr>
        </p:nvSpPr>
        <p:spPr/>
        <p:txBody>
          <a:bodyPr>
            <a:normAutofit fontScale="90000"/>
          </a:bodyPr>
          <a:lstStyle/>
          <a:p>
            <a:br>
              <a:rPr lang="en-US" b="0" dirty="0">
                <a:solidFill>
                  <a:srgbClr val="222222"/>
                </a:solidFill>
                <a:effectLst/>
                <a:latin typeface="Rubik"/>
              </a:rPr>
            </a:br>
            <a:r>
              <a:rPr lang="en-US" b="0" dirty="0">
                <a:solidFill>
                  <a:srgbClr val="222222"/>
                </a:solidFill>
                <a:effectLst/>
                <a:latin typeface="Rubik"/>
              </a:rPr>
              <a:t>RLC Series Circuit</a:t>
            </a:r>
            <a:br>
              <a:rPr lang="en-US" b="0" dirty="0">
                <a:solidFill>
                  <a:srgbClr val="222222"/>
                </a:solidFill>
                <a:effectLst/>
                <a:latin typeface="Rubik"/>
              </a:rPr>
            </a:br>
            <a:endParaRPr lang="en-IN" dirty="0"/>
          </a:p>
        </p:txBody>
      </p:sp>
      <p:sp>
        <p:nvSpPr>
          <p:cNvPr id="3" name="Content Placeholder 2">
            <a:extLst>
              <a:ext uri="{FF2B5EF4-FFF2-40B4-BE49-F238E27FC236}">
                <a16:creationId xmlns:a16="http://schemas.microsoft.com/office/drawing/2014/main" id="{84753BFD-7ECA-8E15-1512-823615568449}"/>
              </a:ext>
            </a:extLst>
          </p:cNvPr>
          <p:cNvSpPr>
            <a:spLocks noGrp="1"/>
          </p:cNvSpPr>
          <p:nvPr>
            <p:ph idx="1"/>
          </p:nvPr>
        </p:nvSpPr>
        <p:spPr>
          <a:xfrm>
            <a:off x="838200" y="1465006"/>
            <a:ext cx="10515600" cy="4711957"/>
          </a:xfrm>
        </p:spPr>
        <p:txBody>
          <a:bodyPr>
            <a:normAutofit lnSpcReduction="10000"/>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When a pure resistance of R ohms, a pure inductance of L Henry and a pure capacitance of C farads are connected together in series combination with each other then </a:t>
            </a:r>
            <a:r>
              <a:rPr lang="en-US" sz="2000" b="1" i="0" dirty="0">
                <a:solidFill>
                  <a:srgbClr val="222222"/>
                </a:solidFill>
                <a:effectLst/>
                <a:latin typeface="Times New Roman" panose="02020603050405020304" pitchFamily="18" charset="0"/>
                <a:cs typeface="Times New Roman" panose="02020603050405020304" pitchFamily="18" charset="0"/>
              </a:rPr>
              <a:t>RLC Series Circuit</a:t>
            </a:r>
            <a:r>
              <a:rPr lang="en-US" sz="2000" b="0" i="0" dirty="0">
                <a:solidFill>
                  <a:srgbClr val="222222"/>
                </a:solidFill>
                <a:effectLst/>
                <a:latin typeface="Times New Roman" panose="02020603050405020304" pitchFamily="18" charset="0"/>
                <a:cs typeface="Times New Roman" panose="02020603050405020304" pitchFamily="18" charset="0"/>
              </a:rPr>
              <a:t> is formed. </a:t>
            </a:r>
          </a:p>
          <a:p>
            <a:pPr algn="l" fontAlgn="base"/>
            <a:r>
              <a:rPr lang="en-US" sz="2000" dirty="0" err="1">
                <a:solidFill>
                  <a:srgbClr val="222222"/>
                </a:solidFill>
                <a:latin typeface="Times New Roman" panose="02020603050405020304" pitchFamily="18" charset="0"/>
                <a:cs typeface="Times New Roman" panose="02020603050405020304" pitchFamily="18" charset="0"/>
              </a:rPr>
              <a:t>a</a:t>
            </a:r>
            <a:r>
              <a:rPr lang="en-US" sz="2000" b="0" i="0" dirty="0" err="1">
                <a:solidFill>
                  <a:srgbClr val="222222"/>
                </a:solidFill>
                <a:effectLst/>
                <a:latin typeface="Times New Roman" panose="02020603050405020304" pitchFamily="18" charset="0"/>
                <a:cs typeface="Times New Roman" panose="02020603050405020304" pitchFamily="18" charset="0"/>
              </a:rPr>
              <a:t>As</a:t>
            </a:r>
            <a:r>
              <a:rPr lang="en-US" sz="2000" b="0" i="0" dirty="0">
                <a:solidFill>
                  <a:srgbClr val="222222"/>
                </a:solidFill>
                <a:effectLst/>
                <a:latin typeface="Times New Roman" panose="02020603050405020304" pitchFamily="18" charset="0"/>
                <a:cs typeface="Times New Roman" panose="02020603050405020304" pitchFamily="18" charset="0"/>
              </a:rPr>
              <a:t> all the three elements are connected in series so, the current flowing through each element of the circuit will be the same as the total current I flowing in the circuit.</a:t>
            </a:r>
          </a:p>
          <a:p>
            <a:pPr algn="l" fontAlgn="base"/>
            <a:r>
              <a:rPr lang="en-US" sz="2000" b="1" i="0" dirty="0">
                <a:solidFill>
                  <a:srgbClr val="222222"/>
                </a:solidFill>
                <a:effectLst/>
                <a:latin typeface="Times New Roman" panose="02020603050405020304" pitchFamily="18" charset="0"/>
                <a:cs typeface="Times New Roman" panose="02020603050405020304" pitchFamily="18" charset="0"/>
              </a:rPr>
              <a:t>Contents:</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2"/>
              </a:rPr>
              <a:t>RLC Circuit</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3"/>
              </a:rPr>
              <a:t>Phasor Diagram of RLC Series Circuit</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4"/>
              </a:rPr>
              <a:t>Steps to draw the Phasor Diagram of the RLC Series Circuit</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5"/>
              </a:rPr>
              <a:t>Phase Angle</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6"/>
              </a:rPr>
              <a:t>Power in RLC Series Circuit</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7"/>
              </a:rPr>
              <a:t>Impedance Triangle of RLC Series Circuit</a:t>
            </a:r>
            <a:endParaRPr lang="en-US" sz="2000" b="0" i="0" dirty="0">
              <a:solidFill>
                <a:srgbClr val="222222"/>
              </a:solidFill>
              <a:effectLst/>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95837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C0D5D8-EB2D-A0B7-D640-09C786D76E46}"/>
              </a:ext>
            </a:extLst>
          </p:cNvPr>
          <p:cNvSpPr>
            <a:spLocks noGrp="1"/>
          </p:cNvSpPr>
          <p:nvPr>
            <p:ph idx="1"/>
          </p:nvPr>
        </p:nvSpPr>
        <p:spPr>
          <a:xfrm>
            <a:off x="838200" y="521110"/>
            <a:ext cx="10515600" cy="5655853"/>
          </a:xfrm>
        </p:spPr>
        <p:txBody>
          <a:bodyPr>
            <a:normAutofit/>
          </a:bodyPr>
          <a:lstStyle/>
          <a:p>
            <a:r>
              <a:rPr lang="en-US" sz="2000" b="0" i="0" dirty="0">
                <a:solidFill>
                  <a:srgbClr val="222222"/>
                </a:solidFill>
                <a:effectLst/>
                <a:latin typeface="Times New Roman" panose="02020603050405020304" pitchFamily="18" charset="0"/>
                <a:cs typeface="Times New Roman" panose="02020603050405020304" pitchFamily="18" charset="0"/>
              </a:rPr>
              <a:t>The </a:t>
            </a:r>
            <a:r>
              <a:rPr lang="en-US" sz="2000" b="1" i="0" dirty="0">
                <a:solidFill>
                  <a:srgbClr val="222222"/>
                </a:solidFill>
                <a:effectLst/>
                <a:latin typeface="Times New Roman" panose="02020603050405020304" pitchFamily="18" charset="0"/>
                <a:cs typeface="Times New Roman" panose="02020603050405020304" pitchFamily="18" charset="0"/>
              </a:rPr>
              <a:t>RLC Circuit</a:t>
            </a:r>
            <a:r>
              <a:rPr lang="en-US" sz="2000" b="0" i="0" dirty="0">
                <a:solidFill>
                  <a:srgbClr val="222222"/>
                </a:solidFill>
                <a:effectLst/>
                <a:latin typeface="Times New Roman" panose="02020603050405020304" pitchFamily="18" charset="0"/>
                <a:cs typeface="Times New Roman" panose="02020603050405020304" pitchFamily="18" charset="0"/>
              </a:rPr>
              <a:t> is shown below:</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In the RLC Series circuit</a:t>
            </a:r>
          </a:p>
          <a:p>
            <a:pPr algn="l" fontAlgn="base"/>
            <a:r>
              <a:rPr lang="en-US" sz="2000" b="1" i="0" dirty="0">
                <a:solidFill>
                  <a:srgbClr val="222222"/>
                </a:solidFill>
                <a:effectLst/>
                <a:latin typeface="Times New Roman" panose="02020603050405020304" pitchFamily="18" charset="0"/>
                <a:cs typeface="Times New Roman" panose="02020603050405020304" pitchFamily="18" charset="0"/>
              </a:rPr>
              <a:t>X</a:t>
            </a:r>
            <a:r>
              <a:rPr lang="en-US" sz="2000" b="1" i="0" baseline="-25000" dirty="0">
                <a:solidFill>
                  <a:srgbClr val="222222"/>
                </a:solidFill>
                <a:effectLst/>
                <a:latin typeface="Times New Roman" panose="02020603050405020304" pitchFamily="18" charset="0"/>
                <a:cs typeface="Times New Roman" panose="02020603050405020304" pitchFamily="18" charset="0"/>
              </a:rPr>
              <a:t>L </a:t>
            </a:r>
            <a:r>
              <a:rPr lang="en-US" sz="2000" b="1" i="0" dirty="0">
                <a:solidFill>
                  <a:srgbClr val="222222"/>
                </a:solidFill>
                <a:effectLst/>
                <a:latin typeface="Times New Roman" panose="02020603050405020304" pitchFamily="18" charset="0"/>
                <a:cs typeface="Times New Roman" panose="02020603050405020304" pitchFamily="18" charset="0"/>
              </a:rPr>
              <a:t>= 2π</a:t>
            </a:r>
            <a:r>
              <a:rPr lang="en-US" sz="2000" b="1" i="0" dirty="0" err="1">
                <a:solidFill>
                  <a:srgbClr val="222222"/>
                </a:solidFill>
                <a:effectLst/>
                <a:latin typeface="Times New Roman" panose="02020603050405020304" pitchFamily="18" charset="0"/>
                <a:cs typeface="Times New Roman" panose="02020603050405020304" pitchFamily="18" charset="0"/>
              </a:rPr>
              <a:t>fL</a:t>
            </a:r>
            <a:r>
              <a:rPr lang="en-US" sz="2000" b="0" i="0" dirty="0">
                <a:solidFill>
                  <a:srgbClr val="222222"/>
                </a:solidFill>
                <a:effectLst/>
                <a:latin typeface="Times New Roman" panose="02020603050405020304" pitchFamily="18" charset="0"/>
                <a:cs typeface="Times New Roman" panose="02020603050405020304" pitchFamily="18" charset="0"/>
              </a:rPr>
              <a:t> and</a:t>
            </a:r>
            <a:r>
              <a:rPr lang="en-US" sz="2000" b="1" i="0" dirty="0">
                <a:solidFill>
                  <a:srgbClr val="222222"/>
                </a:solidFill>
                <a:effectLst/>
                <a:latin typeface="Times New Roman" panose="02020603050405020304" pitchFamily="18" charset="0"/>
                <a:cs typeface="Times New Roman" panose="02020603050405020304" pitchFamily="18" charset="0"/>
              </a:rPr>
              <a:t> X</a:t>
            </a:r>
            <a:r>
              <a:rPr lang="en-US" sz="2000" b="1" i="0" baseline="-25000" dirty="0">
                <a:solidFill>
                  <a:srgbClr val="222222"/>
                </a:solidFill>
                <a:effectLst/>
                <a:latin typeface="Times New Roman" panose="02020603050405020304" pitchFamily="18" charset="0"/>
                <a:cs typeface="Times New Roman" panose="02020603050405020304" pitchFamily="18" charset="0"/>
              </a:rPr>
              <a:t>C</a:t>
            </a:r>
            <a:r>
              <a:rPr lang="en-US" sz="2000" b="1" i="0" dirty="0">
                <a:solidFill>
                  <a:srgbClr val="222222"/>
                </a:solidFill>
                <a:effectLst/>
                <a:latin typeface="Times New Roman" panose="02020603050405020304" pitchFamily="18" charset="0"/>
                <a:cs typeface="Times New Roman" panose="02020603050405020304" pitchFamily="18" charset="0"/>
              </a:rPr>
              <a:t> = 1/2π</a:t>
            </a:r>
            <a:r>
              <a:rPr lang="en-US" sz="2000" b="1" i="0" dirty="0" err="1">
                <a:solidFill>
                  <a:srgbClr val="222222"/>
                </a:solidFill>
                <a:effectLst/>
                <a:latin typeface="Times New Roman" panose="02020603050405020304" pitchFamily="18" charset="0"/>
                <a:cs typeface="Times New Roman" panose="02020603050405020304" pitchFamily="18" charset="0"/>
              </a:rPr>
              <a:t>fC</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When the AC voltage is applied through the RLC Series circuit the resulting current I flows through the circuit, and thus the voltage across each element will be:</a:t>
            </a:r>
          </a:p>
          <a:p>
            <a:endParaRPr lang="en-IN"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C5F84127-5CCE-A467-2A3F-D129D8586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169" y="2581547"/>
            <a:ext cx="4351850" cy="318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924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103E6-06C0-D8DF-8936-57DFF6E6DAF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BAA3E57-8131-D6DA-7490-613077E51FED}"/>
              </a:ext>
            </a:extLst>
          </p:cNvPr>
          <p:cNvSpPr>
            <a:spLocks noGrp="1"/>
          </p:cNvSpPr>
          <p:nvPr>
            <p:ph idx="1"/>
          </p:nvPr>
        </p:nvSpPr>
        <p:spPr/>
        <p:txBody>
          <a:bodyPr>
            <a:normAutofit/>
          </a:bodyPr>
          <a:lstStyle/>
          <a:p>
            <a:pPr algn="just"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V</a:t>
            </a:r>
            <a:r>
              <a:rPr lang="en-US" sz="2000" b="0" i="0" baseline="-25000" dirty="0">
                <a:solidFill>
                  <a:srgbClr val="222222"/>
                </a:solidFill>
                <a:effectLst/>
                <a:latin typeface="Times New Roman" panose="02020603050405020304" pitchFamily="18" charset="0"/>
                <a:cs typeface="Times New Roman" panose="02020603050405020304" pitchFamily="18" charset="0"/>
              </a:rPr>
              <a:t>R</a:t>
            </a:r>
            <a:r>
              <a:rPr lang="en-US" sz="2000" b="0" i="0" dirty="0">
                <a:solidFill>
                  <a:srgbClr val="222222"/>
                </a:solidFill>
                <a:effectLst/>
                <a:latin typeface="Times New Roman" panose="02020603050405020304" pitchFamily="18" charset="0"/>
                <a:cs typeface="Times New Roman" panose="02020603050405020304" pitchFamily="18" charset="0"/>
              </a:rPr>
              <a:t> = IR that is the voltage across the resistance R and is in phase with the current I.</a:t>
            </a:r>
          </a:p>
          <a:p>
            <a:pPr algn="just"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V</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 = IX</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 that is the voltage across the inductance L and it leads the current I by an angle of 90 degrees.</a:t>
            </a:r>
          </a:p>
          <a:p>
            <a:pPr algn="just"/>
            <a:r>
              <a:rPr lang="en-US" sz="2000" b="0" i="0" dirty="0">
                <a:solidFill>
                  <a:srgbClr val="222222"/>
                </a:solidFill>
                <a:effectLst/>
                <a:latin typeface="Times New Roman" panose="02020603050405020304" pitchFamily="18" charset="0"/>
                <a:cs typeface="Times New Roman" panose="02020603050405020304" pitchFamily="18" charset="0"/>
              </a:rPr>
              <a:t>V</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 IX</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that is the voltage across capacitor C and it lags the current I by an angle of 90 degrees.</a:t>
            </a:r>
          </a:p>
          <a:p>
            <a:pPr marL="0" indent="0" algn="just">
              <a:buNone/>
            </a:pPr>
            <a:endParaRPr lang="en-IN" sz="2000" dirty="0"/>
          </a:p>
        </p:txBody>
      </p:sp>
    </p:spTree>
    <p:extLst>
      <p:ext uri="{BB962C8B-B14F-4D97-AF65-F5344CB8AC3E}">
        <p14:creationId xmlns:p14="http://schemas.microsoft.com/office/powerpoint/2010/main" val="28081634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8218AB-EFB0-3311-0ED4-234AD74B7461}"/>
              </a:ext>
            </a:extLst>
          </p:cNvPr>
          <p:cNvSpPr>
            <a:spLocks noGrp="1"/>
          </p:cNvSpPr>
          <p:nvPr>
            <p:ph idx="1"/>
          </p:nvPr>
        </p:nvSpPr>
        <p:spPr>
          <a:xfrm>
            <a:off x="838200" y="390116"/>
            <a:ext cx="10515600" cy="5941858"/>
          </a:xfrm>
        </p:spPr>
        <p:txBody>
          <a:bodyPr>
            <a:normAutofit/>
          </a:bodyPr>
          <a:lstStyle/>
          <a:p>
            <a:pPr algn="l"/>
            <a:r>
              <a:rPr lang="en-US" sz="2000" b="0" i="0" dirty="0">
                <a:solidFill>
                  <a:srgbClr val="414042"/>
                </a:solidFill>
                <a:effectLst/>
                <a:latin typeface="Times New Roman" panose="02020603050405020304" pitchFamily="18" charset="0"/>
                <a:cs typeface="Times New Roman" panose="02020603050405020304" pitchFamily="18" charset="0"/>
              </a:rPr>
              <a:t> the three basic passive components of: </a:t>
            </a:r>
            <a:r>
              <a:rPr lang="en-US" sz="2000" b="0" i="1" dirty="0">
                <a:solidFill>
                  <a:srgbClr val="414042"/>
                </a:solidFill>
                <a:effectLst/>
                <a:latin typeface="Times New Roman" panose="02020603050405020304" pitchFamily="18" charset="0"/>
                <a:cs typeface="Times New Roman" panose="02020603050405020304" pitchFamily="18" charset="0"/>
              </a:rPr>
              <a:t>Resistance</a:t>
            </a:r>
            <a:r>
              <a:rPr lang="en-US" sz="2000" b="0" i="0" dirty="0">
                <a:solidFill>
                  <a:srgbClr val="414042"/>
                </a:solidFill>
                <a:effectLst/>
                <a:latin typeface="Times New Roman" panose="02020603050405020304" pitchFamily="18" charset="0"/>
                <a:cs typeface="Times New Roman" panose="02020603050405020304" pitchFamily="18" charset="0"/>
              </a:rPr>
              <a:t>, </a:t>
            </a:r>
            <a:r>
              <a:rPr lang="en-US" sz="2000" b="0" i="1" dirty="0">
                <a:solidFill>
                  <a:srgbClr val="414042"/>
                </a:solidFill>
                <a:effectLst/>
                <a:latin typeface="Times New Roman" panose="02020603050405020304" pitchFamily="18" charset="0"/>
                <a:cs typeface="Times New Roman" panose="02020603050405020304" pitchFamily="18" charset="0"/>
              </a:rPr>
              <a:t>Inductance</a:t>
            </a:r>
            <a:r>
              <a:rPr lang="en-US" sz="2000" b="0" i="0" dirty="0">
                <a:solidFill>
                  <a:srgbClr val="414042"/>
                </a:solidFill>
                <a:effectLst/>
                <a:latin typeface="Times New Roman" panose="02020603050405020304" pitchFamily="18" charset="0"/>
                <a:cs typeface="Times New Roman" panose="02020603050405020304" pitchFamily="18" charset="0"/>
              </a:rPr>
              <a:t>, and </a:t>
            </a:r>
            <a:r>
              <a:rPr lang="en-US" sz="2000" b="0" i="1" dirty="0">
                <a:solidFill>
                  <a:srgbClr val="414042"/>
                </a:solidFill>
                <a:effectLst/>
                <a:latin typeface="Times New Roman" panose="02020603050405020304" pitchFamily="18" charset="0"/>
                <a:cs typeface="Times New Roman" panose="02020603050405020304" pitchFamily="18" charset="0"/>
              </a:rPr>
              <a:t>Capacitance</a:t>
            </a:r>
            <a:r>
              <a:rPr lang="en-US" sz="2000" b="0" i="0" dirty="0">
                <a:solidFill>
                  <a:srgbClr val="414042"/>
                </a:solidFill>
                <a:effectLst/>
                <a:latin typeface="Times New Roman" panose="02020603050405020304" pitchFamily="18" charset="0"/>
                <a:cs typeface="Times New Roman" panose="02020603050405020304" pitchFamily="18" charset="0"/>
              </a:rPr>
              <a:t> have very different phase relationships to each other when connected to a sinusoidal alternating voltage. </a:t>
            </a:r>
          </a:p>
          <a:p>
            <a:pPr algn="l"/>
            <a:r>
              <a:rPr lang="en-US" sz="2000" b="0" i="0" dirty="0">
                <a:solidFill>
                  <a:srgbClr val="414042"/>
                </a:solidFill>
                <a:effectLst/>
                <a:latin typeface="Times New Roman" panose="02020603050405020304" pitchFamily="18" charset="0"/>
                <a:cs typeface="Times New Roman" panose="02020603050405020304" pitchFamily="18" charset="0"/>
              </a:rPr>
              <a:t>But we can connect these passive elements together to form a series RLC circuit in series with an applied voltage supply.</a:t>
            </a:r>
          </a:p>
          <a:p>
            <a:pPr algn="l"/>
            <a:r>
              <a:rPr lang="en-US" sz="2000" b="0" i="0" dirty="0">
                <a:solidFill>
                  <a:srgbClr val="414042"/>
                </a:solidFill>
                <a:effectLst/>
                <a:latin typeface="Times New Roman" panose="02020603050405020304" pitchFamily="18" charset="0"/>
                <a:cs typeface="Times New Roman" panose="02020603050405020304" pitchFamily="18" charset="0"/>
              </a:rPr>
              <a:t>In a pure ohmic resistor the voltage waveforms are “in-phase” with the current. </a:t>
            </a:r>
          </a:p>
          <a:p>
            <a:pPr algn="l"/>
            <a:r>
              <a:rPr lang="en-US" sz="2000" b="0" i="0" dirty="0">
                <a:solidFill>
                  <a:srgbClr val="414042"/>
                </a:solidFill>
                <a:effectLst/>
                <a:latin typeface="Times New Roman" panose="02020603050405020304" pitchFamily="18" charset="0"/>
                <a:cs typeface="Times New Roman" panose="02020603050405020304" pitchFamily="18" charset="0"/>
              </a:rPr>
              <a:t>In a pure inductance the voltage waveform “leads” the current by 90</a:t>
            </a:r>
            <a:r>
              <a:rPr lang="en-US" sz="2000" b="0" i="0" baseline="30000" dirty="0">
                <a:solidFill>
                  <a:srgbClr val="414042"/>
                </a:solidFill>
                <a:effectLst/>
                <a:latin typeface="Times New Roman" panose="02020603050405020304" pitchFamily="18" charset="0"/>
                <a:cs typeface="Times New Roman" panose="02020603050405020304" pitchFamily="18" charset="0"/>
              </a:rPr>
              <a:t>o</a:t>
            </a:r>
            <a:r>
              <a:rPr lang="en-US" sz="2000" b="0" i="0" dirty="0">
                <a:solidFill>
                  <a:srgbClr val="414042"/>
                </a:solidFill>
                <a:effectLst/>
                <a:latin typeface="Times New Roman" panose="02020603050405020304" pitchFamily="18" charset="0"/>
                <a:cs typeface="Times New Roman" panose="02020603050405020304" pitchFamily="18" charset="0"/>
              </a:rPr>
              <a:t>, giving us the expression of: ELI.</a:t>
            </a:r>
          </a:p>
          <a:p>
            <a:pPr algn="l"/>
            <a:r>
              <a:rPr lang="en-US" sz="2000" b="0" i="0" dirty="0">
                <a:solidFill>
                  <a:srgbClr val="414042"/>
                </a:solidFill>
                <a:effectLst/>
                <a:latin typeface="Times New Roman" panose="02020603050405020304" pitchFamily="18" charset="0"/>
                <a:cs typeface="Times New Roman" panose="02020603050405020304" pitchFamily="18" charset="0"/>
              </a:rPr>
              <a:t> In a pure capacitance the voltage waveform “lags” the current by 90</a:t>
            </a:r>
            <a:r>
              <a:rPr lang="en-US" sz="2000" b="0" i="0" baseline="30000" dirty="0">
                <a:solidFill>
                  <a:srgbClr val="414042"/>
                </a:solidFill>
                <a:effectLst/>
                <a:latin typeface="Times New Roman" panose="02020603050405020304" pitchFamily="18" charset="0"/>
                <a:cs typeface="Times New Roman" panose="02020603050405020304" pitchFamily="18" charset="0"/>
              </a:rPr>
              <a:t>o</a:t>
            </a:r>
            <a:r>
              <a:rPr lang="en-US" sz="2000" b="0" i="0" dirty="0">
                <a:solidFill>
                  <a:srgbClr val="414042"/>
                </a:solidFill>
                <a:effectLst/>
                <a:latin typeface="Times New Roman" panose="02020603050405020304" pitchFamily="18" charset="0"/>
                <a:cs typeface="Times New Roman" panose="02020603050405020304" pitchFamily="18" charset="0"/>
              </a:rPr>
              <a:t>, giving us the expression of: ICE.</a:t>
            </a:r>
          </a:p>
          <a:p>
            <a:pPr algn="l"/>
            <a:r>
              <a:rPr lang="en-US" sz="2000" b="0" i="0" dirty="0">
                <a:solidFill>
                  <a:srgbClr val="414042"/>
                </a:solidFill>
                <a:effectLst/>
                <a:latin typeface="Times New Roman" panose="02020603050405020304" pitchFamily="18" charset="0"/>
                <a:cs typeface="Times New Roman" panose="02020603050405020304" pitchFamily="18" charset="0"/>
              </a:rPr>
              <a:t>This Phase Difference, Φ depends upon the reactive value of the components being used and hopefully by now we know that reactance, (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X</a:t>
            </a:r>
            <a:r>
              <a:rPr lang="en-US" sz="2000" b="0" i="0" dirty="0">
                <a:solidFill>
                  <a:srgbClr val="414042"/>
                </a:solidFill>
                <a:effectLst/>
                <a:latin typeface="Times New Roman" panose="02020603050405020304" pitchFamily="18" charset="0"/>
                <a:cs typeface="Times New Roman" panose="02020603050405020304" pitchFamily="18" charset="0"/>
              </a:rPr>
              <a:t> ) is zero if the circuit element is resistive, positive if the circuit element is inductive and negative if it is capacitive thus giving their resulting impedances as: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96406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D31CDF-D85E-CE53-D66F-7274CAD06A48}"/>
              </a:ext>
            </a:extLst>
          </p:cNvPr>
          <p:cNvPicPr>
            <a:picLocks noGrp="1" noChangeAspect="1"/>
          </p:cNvPicPr>
          <p:nvPr>
            <p:ph idx="1"/>
          </p:nvPr>
        </p:nvPicPr>
        <p:blipFill>
          <a:blip r:embed="rId2"/>
          <a:stretch>
            <a:fillRect/>
          </a:stretch>
        </p:blipFill>
        <p:spPr>
          <a:xfrm>
            <a:off x="1966452" y="0"/>
            <a:ext cx="7177548" cy="3205094"/>
          </a:xfrm>
        </p:spPr>
      </p:pic>
      <p:sp>
        <p:nvSpPr>
          <p:cNvPr id="7" name="TextBox 6">
            <a:extLst>
              <a:ext uri="{FF2B5EF4-FFF2-40B4-BE49-F238E27FC236}">
                <a16:creationId xmlns:a16="http://schemas.microsoft.com/office/drawing/2014/main" id="{386D8DC6-86B6-23D6-7FA5-C2B6EC284C9E}"/>
              </a:ext>
            </a:extLst>
          </p:cNvPr>
          <p:cNvSpPr txBox="1"/>
          <p:nvPr/>
        </p:nvSpPr>
        <p:spPr>
          <a:xfrm>
            <a:off x="978310" y="3429000"/>
            <a:ext cx="10235380" cy="2554545"/>
          </a:xfrm>
          <a:prstGeom prst="rect">
            <a:avLst/>
          </a:prstGeom>
          <a:noFill/>
        </p:spPr>
        <p:txBody>
          <a:bodyPr wrap="square">
            <a:spAutoFit/>
          </a:bodyPr>
          <a:lstStyle/>
          <a:p>
            <a:pPr algn="just"/>
            <a:r>
              <a:rPr lang="en-US" sz="2000" b="0" i="0" dirty="0">
                <a:solidFill>
                  <a:srgbClr val="414042"/>
                </a:solidFill>
                <a:effectLst/>
                <a:latin typeface="Times New Roman" panose="02020603050405020304" pitchFamily="18" charset="0"/>
                <a:cs typeface="Times New Roman" panose="02020603050405020304" pitchFamily="18" charset="0"/>
              </a:rPr>
              <a:t>Instead of </a:t>
            </a:r>
            <a:r>
              <a:rPr lang="en-US" sz="2000" b="0" i="0" dirty="0" err="1">
                <a:solidFill>
                  <a:srgbClr val="414042"/>
                </a:solidFill>
                <a:effectLst/>
                <a:latin typeface="Times New Roman" panose="02020603050405020304" pitchFamily="18" charset="0"/>
                <a:cs typeface="Times New Roman" panose="02020603050405020304" pitchFamily="18" charset="0"/>
              </a:rPr>
              <a:t>analysing</a:t>
            </a:r>
            <a:r>
              <a:rPr lang="en-US" sz="2000" b="0" i="0" dirty="0">
                <a:solidFill>
                  <a:srgbClr val="414042"/>
                </a:solidFill>
                <a:effectLst/>
                <a:latin typeface="Times New Roman" panose="02020603050405020304" pitchFamily="18" charset="0"/>
                <a:cs typeface="Times New Roman" panose="02020603050405020304" pitchFamily="18" charset="0"/>
              </a:rPr>
              <a:t> each passive element separately, we can combine all three together into a series RLC circuit. </a:t>
            </a:r>
          </a:p>
          <a:p>
            <a:pPr algn="just"/>
            <a:r>
              <a:rPr lang="en-US" sz="2000" b="0" i="0" dirty="0">
                <a:solidFill>
                  <a:srgbClr val="414042"/>
                </a:solidFill>
                <a:effectLst/>
                <a:latin typeface="Times New Roman" panose="02020603050405020304" pitchFamily="18" charset="0"/>
                <a:cs typeface="Times New Roman" panose="02020603050405020304" pitchFamily="18" charset="0"/>
              </a:rPr>
              <a:t>The analysis of a </a:t>
            </a:r>
            <a:r>
              <a:rPr lang="en-US" sz="2000" b="1" i="0" dirty="0">
                <a:solidFill>
                  <a:srgbClr val="414042"/>
                </a:solidFill>
                <a:effectLst/>
                <a:latin typeface="Times New Roman" panose="02020603050405020304" pitchFamily="18" charset="0"/>
                <a:cs typeface="Times New Roman" panose="02020603050405020304" pitchFamily="18" charset="0"/>
              </a:rPr>
              <a:t>series RLC circuit</a:t>
            </a:r>
            <a:r>
              <a:rPr lang="en-US" sz="2000" b="0" i="0" dirty="0">
                <a:solidFill>
                  <a:srgbClr val="414042"/>
                </a:solidFill>
                <a:effectLst/>
                <a:latin typeface="Times New Roman" panose="02020603050405020304" pitchFamily="18" charset="0"/>
                <a:cs typeface="Times New Roman" panose="02020603050405020304" pitchFamily="18" charset="0"/>
              </a:rPr>
              <a:t> is the same as that for the dual series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R</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L</a:t>
            </a:r>
            <a:r>
              <a:rPr lang="en-US" sz="2000" b="0" i="0" dirty="0">
                <a:solidFill>
                  <a:srgbClr val="414042"/>
                </a:solidFill>
                <a:effectLst/>
                <a:latin typeface="Times New Roman" panose="02020603050405020304" pitchFamily="18" charset="0"/>
                <a:cs typeface="Times New Roman" panose="02020603050405020304" pitchFamily="18" charset="0"/>
              </a:rPr>
              <a:t> and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R</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C</a:t>
            </a:r>
            <a:r>
              <a:rPr lang="en-US" sz="2000" b="0" i="0" dirty="0">
                <a:solidFill>
                  <a:srgbClr val="414042"/>
                </a:solidFill>
                <a:effectLst/>
                <a:latin typeface="Times New Roman" panose="02020603050405020304" pitchFamily="18" charset="0"/>
                <a:cs typeface="Times New Roman" panose="02020603050405020304" pitchFamily="18" charset="0"/>
              </a:rPr>
              <a:t> circuits we looked at previously, except this time we need to take into account the magnitudes of both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X</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L</a:t>
            </a:r>
            <a:r>
              <a:rPr lang="en-US" sz="2000" b="0" i="0" dirty="0">
                <a:solidFill>
                  <a:srgbClr val="414042"/>
                </a:solidFill>
                <a:effectLst/>
                <a:latin typeface="Times New Roman" panose="02020603050405020304" pitchFamily="18" charset="0"/>
                <a:cs typeface="Times New Roman" panose="02020603050405020304" pitchFamily="18" charset="0"/>
              </a:rPr>
              <a:t> and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X</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C</a:t>
            </a:r>
            <a:r>
              <a:rPr lang="en-US" sz="2000" b="0" i="0" dirty="0">
                <a:solidFill>
                  <a:srgbClr val="414042"/>
                </a:solidFill>
                <a:effectLst/>
                <a:latin typeface="Times New Roman" panose="02020603050405020304" pitchFamily="18" charset="0"/>
                <a:cs typeface="Times New Roman" panose="02020603050405020304" pitchFamily="18" charset="0"/>
              </a:rPr>
              <a:t> to find the overall circuit reactance. </a:t>
            </a:r>
          </a:p>
          <a:p>
            <a:pPr algn="just"/>
            <a:r>
              <a:rPr lang="en-US" sz="2000" b="0" i="0" dirty="0">
                <a:solidFill>
                  <a:srgbClr val="414042"/>
                </a:solidFill>
                <a:effectLst/>
                <a:latin typeface="Times New Roman" panose="02020603050405020304" pitchFamily="18" charset="0"/>
                <a:cs typeface="Times New Roman" panose="02020603050405020304" pitchFamily="18" charset="0"/>
              </a:rPr>
              <a:t>Series RLC circuits are classed as second-order circuits because they contain two energy storage elements, an inductance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L</a:t>
            </a:r>
            <a:r>
              <a:rPr lang="en-US" sz="2000" b="0" i="0" dirty="0">
                <a:solidFill>
                  <a:srgbClr val="414042"/>
                </a:solidFill>
                <a:effectLst/>
                <a:latin typeface="Times New Roman" panose="02020603050405020304" pitchFamily="18" charset="0"/>
                <a:cs typeface="Times New Roman" panose="02020603050405020304" pitchFamily="18" charset="0"/>
              </a:rPr>
              <a:t> and a capacitance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C</a:t>
            </a:r>
            <a:r>
              <a:rPr lang="en-US" sz="2000" b="0" i="0" dirty="0">
                <a:solidFill>
                  <a:srgbClr val="414042"/>
                </a:solidFill>
                <a:effectLst/>
                <a:latin typeface="Times New Roman" panose="02020603050405020304" pitchFamily="18" charset="0"/>
                <a:cs typeface="Times New Roman" panose="02020603050405020304" pitchFamily="18" charset="0"/>
              </a:rPr>
              <a:t>. </a:t>
            </a:r>
          </a:p>
          <a:p>
            <a:pPr algn="just"/>
            <a:r>
              <a:rPr lang="en-US" sz="2000" b="0" i="0" dirty="0">
                <a:solidFill>
                  <a:srgbClr val="414042"/>
                </a:solidFill>
                <a:effectLst/>
                <a:latin typeface="Times New Roman" panose="02020603050405020304" pitchFamily="18" charset="0"/>
                <a:cs typeface="Times New Roman" panose="02020603050405020304" pitchFamily="18" charset="0"/>
              </a:rPr>
              <a:t>Consider the RLC circuit below.</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97896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7F16-F6B2-768E-C056-32BCAF932EC9}"/>
              </a:ext>
            </a:extLst>
          </p:cNvPr>
          <p:cNvSpPr>
            <a:spLocks noGrp="1"/>
          </p:cNvSpPr>
          <p:nvPr>
            <p:ph type="title"/>
          </p:nvPr>
        </p:nvSpPr>
        <p:spPr>
          <a:xfrm>
            <a:off x="838200" y="365125"/>
            <a:ext cx="10515600" cy="706591"/>
          </a:xfrm>
        </p:spPr>
        <p:txBody>
          <a:bodyPr>
            <a:normAutofit fontScale="90000"/>
          </a:bodyPr>
          <a:lstStyle/>
          <a:p>
            <a:br>
              <a:rPr lang="en-IN" b="1" i="0" dirty="0">
                <a:solidFill>
                  <a:srgbClr val="404041"/>
                </a:solidFill>
                <a:effectLst/>
                <a:latin typeface="Lato" panose="020F0502020204030203" pitchFamily="34" charset="0"/>
              </a:rPr>
            </a:br>
            <a:br>
              <a:rPr lang="en-IN" b="1" i="0" dirty="0">
                <a:solidFill>
                  <a:srgbClr val="404041"/>
                </a:solidFill>
                <a:effectLst/>
                <a:latin typeface="Lato" panose="020F0502020204030203" pitchFamily="34" charset="0"/>
              </a:rPr>
            </a:br>
            <a:r>
              <a:rPr lang="en-IN" b="1" i="0" dirty="0">
                <a:solidFill>
                  <a:srgbClr val="404041"/>
                </a:solidFill>
                <a:effectLst/>
                <a:latin typeface="Lato" panose="020F0502020204030203" pitchFamily="34" charset="0"/>
              </a:rPr>
              <a:t>Series RLC Circuit</a:t>
            </a:r>
            <a:br>
              <a:rPr lang="en-IN" b="1" i="0" dirty="0">
                <a:solidFill>
                  <a:srgbClr val="404041"/>
                </a:solidFill>
                <a:effectLst/>
                <a:latin typeface="Lato" panose="020F0502020204030203" pitchFamily="34" charset="0"/>
              </a:rPr>
            </a:br>
            <a:br>
              <a:rPr lang="en-IN" dirty="0"/>
            </a:br>
            <a:endParaRPr lang="en-IN" dirty="0"/>
          </a:p>
        </p:txBody>
      </p:sp>
      <p:pic>
        <p:nvPicPr>
          <p:cNvPr id="9218" name="Picture 2" descr="series rlc circuit analysis">
            <a:extLst>
              <a:ext uri="{FF2B5EF4-FFF2-40B4-BE49-F238E27FC236}">
                <a16:creationId xmlns:a16="http://schemas.microsoft.com/office/drawing/2014/main" id="{00C4C209-4F01-A938-699D-AD1E5C4A4D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9896" y="1070997"/>
            <a:ext cx="5076672" cy="25328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82999B-F9EB-F88D-2988-60CEC15E4F78}"/>
              </a:ext>
            </a:extLst>
          </p:cNvPr>
          <p:cNvSpPr txBox="1"/>
          <p:nvPr/>
        </p:nvSpPr>
        <p:spPr>
          <a:xfrm>
            <a:off x="1435510" y="3603803"/>
            <a:ext cx="9645445" cy="2246769"/>
          </a:xfrm>
          <a:prstGeom prst="rect">
            <a:avLst/>
          </a:prstGeom>
          <a:noFill/>
        </p:spPr>
        <p:txBody>
          <a:bodyPr wrap="square">
            <a:spAutoFit/>
          </a:bodyPr>
          <a:lstStyle/>
          <a:p>
            <a:pPr algn="just"/>
            <a:r>
              <a:rPr lang="en-US" sz="2000" b="0" i="0" dirty="0">
                <a:solidFill>
                  <a:srgbClr val="414042"/>
                </a:solidFill>
                <a:effectLst/>
                <a:latin typeface="Times New Roman" panose="02020603050405020304" pitchFamily="18" charset="0"/>
                <a:cs typeface="Times New Roman" panose="02020603050405020304" pitchFamily="18" charset="0"/>
              </a:rPr>
              <a:t>The series RLC circuit above has a single loop with the instantaneous current flowing through the loop being the same for each circuit element. </a:t>
            </a:r>
          </a:p>
          <a:p>
            <a:pPr algn="just"/>
            <a:r>
              <a:rPr lang="en-US" sz="2000" b="0" i="0" dirty="0">
                <a:solidFill>
                  <a:srgbClr val="414042"/>
                </a:solidFill>
                <a:effectLst/>
                <a:latin typeface="Times New Roman" panose="02020603050405020304" pitchFamily="18" charset="0"/>
                <a:cs typeface="Times New Roman" panose="02020603050405020304" pitchFamily="18" charset="0"/>
              </a:rPr>
              <a:t>Since the inductive and capacitive reactance’s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X</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L</a:t>
            </a:r>
            <a:r>
              <a:rPr lang="en-US" sz="2000" b="0" i="0" dirty="0">
                <a:solidFill>
                  <a:srgbClr val="414042"/>
                </a:solidFill>
                <a:effectLst/>
                <a:latin typeface="Times New Roman" panose="02020603050405020304" pitchFamily="18" charset="0"/>
                <a:cs typeface="Times New Roman" panose="02020603050405020304" pitchFamily="18" charset="0"/>
              </a:rPr>
              <a:t> and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X</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C</a:t>
            </a:r>
            <a:r>
              <a:rPr lang="en-US" sz="2000" b="0" i="0" dirty="0">
                <a:solidFill>
                  <a:srgbClr val="414042"/>
                </a:solidFill>
                <a:effectLst/>
                <a:latin typeface="Times New Roman" panose="02020603050405020304" pitchFamily="18" charset="0"/>
                <a:cs typeface="Times New Roman" panose="02020603050405020304" pitchFamily="18" charset="0"/>
              </a:rPr>
              <a:t> are a function of the supply frequency, the sinusoidal response of a series RLC circuit will therefore vary with frequency,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ƒ</a:t>
            </a:r>
            <a:r>
              <a:rPr lang="en-US" sz="2000" b="0" i="0" dirty="0">
                <a:solidFill>
                  <a:srgbClr val="414042"/>
                </a:solidFill>
                <a:effectLst/>
                <a:latin typeface="Times New Roman" panose="02020603050405020304" pitchFamily="18" charset="0"/>
                <a:cs typeface="Times New Roman" panose="02020603050405020304" pitchFamily="18" charset="0"/>
              </a:rPr>
              <a:t>. </a:t>
            </a:r>
          </a:p>
          <a:p>
            <a:pPr algn="just"/>
            <a:r>
              <a:rPr lang="en-US" sz="2000" b="0" i="0" dirty="0">
                <a:solidFill>
                  <a:srgbClr val="414042"/>
                </a:solidFill>
                <a:effectLst/>
                <a:latin typeface="Times New Roman" panose="02020603050405020304" pitchFamily="18" charset="0"/>
                <a:cs typeface="Times New Roman" panose="02020603050405020304" pitchFamily="18" charset="0"/>
              </a:rPr>
              <a:t>Then the individual voltage drops across each circuit element of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R</a:t>
            </a:r>
            <a:r>
              <a:rPr lang="en-US" sz="2000" b="0" i="0" dirty="0">
                <a:solidFill>
                  <a:srgbClr val="414042"/>
                </a:solidFill>
                <a:effectLst/>
                <a:latin typeface="Times New Roman" panose="02020603050405020304" pitchFamily="18" charset="0"/>
                <a:cs typeface="Times New Roman" panose="02020603050405020304" pitchFamily="18" charset="0"/>
              </a:rPr>
              <a:t>,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L</a:t>
            </a:r>
            <a:r>
              <a:rPr lang="en-US" sz="2000" b="0" i="0" dirty="0">
                <a:solidFill>
                  <a:srgbClr val="414042"/>
                </a:solidFill>
                <a:effectLst/>
                <a:latin typeface="Times New Roman" panose="02020603050405020304" pitchFamily="18" charset="0"/>
                <a:cs typeface="Times New Roman" panose="02020603050405020304" pitchFamily="18" charset="0"/>
              </a:rPr>
              <a:t> and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C</a:t>
            </a:r>
            <a:r>
              <a:rPr lang="en-US" sz="2000" b="0" i="0" dirty="0">
                <a:solidFill>
                  <a:srgbClr val="414042"/>
                </a:solidFill>
                <a:effectLst/>
                <a:latin typeface="Times New Roman" panose="02020603050405020304" pitchFamily="18" charset="0"/>
                <a:cs typeface="Times New Roman" panose="02020603050405020304" pitchFamily="18" charset="0"/>
              </a:rPr>
              <a:t> element will be “out-of-phase” with each other as defined by: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7204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D1151D-FE3D-D475-7E38-C1FCAB105581}"/>
              </a:ext>
            </a:extLst>
          </p:cNvPr>
          <p:cNvSpPr>
            <a:spLocks noGrp="1"/>
          </p:cNvSpPr>
          <p:nvPr>
            <p:ph idx="1"/>
          </p:nvPr>
        </p:nvSpPr>
        <p:spPr>
          <a:xfrm>
            <a:off x="631723" y="368300"/>
            <a:ext cx="10515600" cy="5953842"/>
          </a:xfrm>
        </p:spPr>
        <p:txBody>
          <a:bodyPr>
            <a:normAutofit/>
          </a:bodyPr>
          <a:lstStyle/>
          <a:p>
            <a:pPr algn="l">
              <a:buFont typeface="Arial" panose="020B0604020202020204" pitchFamily="34" charset="0"/>
              <a:buChar char="•"/>
            </a:pPr>
            <a:r>
              <a:rPr lang="en-US" sz="2000" b="0" i="0" u="none" strike="noStrike" dirty="0" err="1">
                <a:solidFill>
                  <a:srgbClr val="414143"/>
                </a:solidFill>
                <a:effectLst/>
                <a:latin typeface="Times New Roman" panose="02020603050405020304" pitchFamily="18" charset="0"/>
                <a:cs typeface="Times New Roman" panose="02020603050405020304" pitchFamily="18" charset="0"/>
              </a:rPr>
              <a:t>i</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(t)</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 = I</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max</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 sin(</a:t>
            </a:r>
            <a:r>
              <a:rPr lang="en-US" sz="2000" b="0" i="0" u="none" strike="noStrike" dirty="0" err="1">
                <a:solidFill>
                  <a:srgbClr val="414143"/>
                </a:solidFill>
                <a:effectLst/>
                <a:latin typeface="Times New Roman" panose="02020603050405020304" pitchFamily="18" charset="0"/>
                <a:cs typeface="Times New Roman" panose="02020603050405020304" pitchFamily="18" charset="0"/>
              </a:rPr>
              <a:t>ωt</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a:t>
            </a:r>
            <a:endParaRPr lang="en-US" sz="2000" b="0" i="0" dirty="0">
              <a:solidFill>
                <a:srgbClr val="414042"/>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solidFill>
                  <a:srgbClr val="414042"/>
                </a:solidFill>
                <a:effectLst/>
                <a:latin typeface="Times New Roman" panose="02020603050405020304" pitchFamily="18" charset="0"/>
                <a:cs typeface="Times New Roman" panose="02020603050405020304" pitchFamily="18" charset="0"/>
              </a:rPr>
              <a:t>  The instantaneous voltage across a pure resistor,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V</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R</a:t>
            </a:r>
            <a:r>
              <a:rPr lang="en-US" sz="2000" b="0" i="0" dirty="0">
                <a:solidFill>
                  <a:srgbClr val="414042"/>
                </a:solidFill>
                <a:effectLst/>
                <a:latin typeface="Times New Roman" panose="02020603050405020304" pitchFamily="18" charset="0"/>
                <a:cs typeface="Times New Roman" panose="02020603050405020304" pitchFamily="18" charset="0"/>
              </a:rPr>
              <a:t> is “in-phase” with current</a:t>
            </a:r>
          </a:p>
          <a:p>
            <a:pPr algn="l">
              <a:buFont typeface="Arial" panose="020B0604020202020204" pitchFamily="34" charset="0"/>
              <a:buChar char="•"/>
            </a:pPr>
            <a:r>
              <a:rPr lang="en-US" sz="2000" b="0" i="0" dirty="0">
                <a:solidFill>
                  <a:srgbClr val="414042"/>
                </a:solidFill>
                <a:effectLst/>
                <a:latin typeface="Times New Roman" panose="02020603050405020304" pitchFamily="18" charset="0"/>
                <a:cs typeface="Times New Roman" panose="02020603050405020304" pitchFamily="18" charset="0"/>
              </a:rPr>
              <a:t>  The instantaneous voltage across a pure inductor,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V</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L</a:t>
            </a:r>
            <a:r>
              <a:rPr lang="en-US" sz="2000" b="0" i="0" dirty="0">
                <a:solidFill>
                  <a:srgbClr val="414042"/>
                </a:solidFill>
                <a:effectLst/>
                <a:latin typeface="Times New Roman" panose="02020603050405020304" pitchFamily="18" charset="0"/>
                <a:cs typeface="Times New Roman" panose="02020603050405020304" pitchFamily="18" charset="0"/>
              </a:rPr>
              <a:t> “leads” the current by 90</a:t>
            </a:r>
            <a:r>
              <a:rPr lang="en-US" sz="2000" b="0" i="0" baseline="30000" dirty="0">
                <a:solidFill>
                  <a:srgbClr val="414042"/>
                </a:solidFill>
                <a:effectLst/>
                <a:latin typeface="Times New Roman" panose="02020603050405020304" pitchFamily="18" charset="0"/>
                <a:cs typeface="Times New Roman" panose="02020603050405020304" pitchFamily="18" charset="0"/>
              </a:rPr>
              <a:t>o</a:t>
            </a:r>
            <a:endParaRPr lang="en-US" sz="2000" b="0" i="0" dirty="0">
              <a:solidFill>
                <a:srgbClr val="414042"/>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solidFill>
                  <a:srgbClr val="414042"/>
                </a:solidFill>
                <a:effectLst/>
                <a:latin typeface="Times New Roman" panose="02020603050405020304" pitchFamily="18" charset="0"/>
                <a:cs typeface="Times New Roman" panose="02020603050405020304" pitchFamily="18" charset="0"/>
              </a:rPr>
              <a:t>  The instantaneous voltage across a pure capacitor,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V</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C</a:t>
            </a:r>
            <a:r>
              <a:rPr lang="en-US" sz="2000" b="0" i="0" dirty="0">
                <a:solidFill>
                  <a:srgbClr val="414042"/>
                </a:solidFill>
                <a:effectLst/>
                <a:latin typeface="Times New Roman" panose="02020603050405020304" pitchFamily="18" charset="0"/>
                <a:cs typeface="Times New Roman" panose="02020603050405020304" pitchFamily="18" charset="0"/>
              </a:rPr>
              <a:t> “lags” the current by 90</a:t>
            </a:r>
            <a:r>
              <a:rPr lang="en-US" sz="2000" b="0" i="0" baseline="30000" dirty="0">
                <a:solidFill>
                  <a:srgbClr val="414042"/>
                </a:solidFill>
                <a:effectLst/>
                <a:latin typeface="Times New Roman" panose="02020603050405020304" pitchFamily="18" charset="0"/>
                <a:cs typeface="Times New Roman" panose="02020603050405020304" pitchFamily="18" charset="0"/>
              </a:rPr>
              <a:t>o</a:t>
            </a:r>
            <a:endParaRPr lang="en-US" sz="2000" b="0" i="0" dirty="0">
              <a:solidFill>
                <a:srgbClr val="414042"/>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solidFill>
                  <a:srgbClr val="414042"/>
                </a:solidFill>
                <a:effectLst/>
                <a:latin typeface="Times New Roman" panose="02020603050405020304" pitchFamily="18" charset="0"/>
                <a:cs typeface="Times New Roman" panose="02020603050405020304" pitchFamily="18" charset="0"/>
              </a:rPr>
              <a:t>  Therefore,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V</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L</a:t>
            </a:r>
            <a:r>
              <a:rPr lang="en-US" sz="2000" b="0" i="0" dirty="0">
                <a:solidFill>
                  <a:srgbClr val="414042"/>
                </a:solidFill>
                <a:effectLst/>
                <a:latin typeface="Times New Roman" panose="02020603050405020304" pitchFamily="18" charset="0"/>
                <a:cs typeface="Times New Roman" panose="02020603050405020304" pitchFamily="18" charset="0"/>
              </a:rPr>
              <a:t> and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V</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C</a:t>
            </a:r>
            <a:r>
              <a:rPr lang="en-US" sz="2000" b="0" i="0" dirty="0">
                <a:solidFill>
                  <a:srgbClr val="414042"/>
                </a:solidFill>
                <a:effectLst/>
                <a:latin typeface="Times New Roman" panose="02020603050405020304" pitchFamily="18" charset="0"/>
                <a:cs typeface="Times New Roman" panose="02020603050405020304" pitchFamily="18" charset="0"/>
              </a:rPr>
              <a:t> are 180</a:t>
            </a:r>
            <a:r>
              <a:rPr lang="en-US" sz="2000" b="0" i="0" baseline="30000" dirty="0">
                <a:solidFill>
                  <a:srgbClr val="414042"/>
                </a:solidFill>
                <a:effectLst/>
                <a:latin typeface="Times New Roman" panose="02020603050405020304" pitchFamily="18" charset="0"/>
                <a:cs typeface="Times New Roman" panose="02020603050405020304" pitchFamily="18" charset="0"/>
              </a:rPr>
              <a:t>o</a:t>
            </a:r>
            <a:r>
              <a:rPr lang="en-US" sz="2000" b="0" i="0" dirty="0">
                <a:solidFill>
                  <a:srgbClr val="414042"/>
                </a:solidFill>
                <a:effectLst/>
                <a:latin typeface="Times New Roman" panose="02020603050405020304" pitchFamily="18" charset="0"/>
                <a:cs typeface="Times New Roman" panose="02020603050405020304" pitchFamily="18" charset="0"/>
              </a:rPr>
              <a:t> “out-of-phase” and in opposition to each other.</a:t>
            </a:r>
          </a:p>
          <a:p>
            <a:pPr algn="l"/>
            <a:r>
              <a:rPr lang="en-US" sz="2000" b="0" i="0" dirty="0">
                <a:solidFill>
                  <a:srgbClr val="414042"/>
                </a:solidFill>
                <a:effectLst/>
                <a:latin typeface="Times New Roman" panose="02020603050405020304" pitchFamily="18" charset="0"/>
                <a:cs typeface="Times New Roman" panose="02020603050405020304" pitchFamily="18" charset="0"/>
              </a:rPr>
              <a:t>For the series RLC circuit above, this can be shown as:</a:t>
            </a:r>
          </a:p>
          <a:p>
            <a:endParaRPr lang="en-IN" sz="2000" dirty="0">
              <a:latin typeface="Times New Roman" panose="02020603050405020304" pitchFamily="18" charset="0"/>
              <a:cs typeface="Times New Roman" panose="02020603050405020304" pitchFamily="18" charset="0"/>
            </a:endParaRPr>
          </a:p>
        </p:txBody>
      </p:sp>
      <p:pic>
        <p:nvPicPr>
          <p:cNvPr id="10242" name="Picture 2" descr="series rlc circuit waveforms">
            <a:extLst>
              <a:ext uri="{FF2B5EF4-FFF2-40B4-BE49-F238E27FC236}">
                <a16:creationId xmlns:a16="http://schemas.microsoft.com/office/drawing/2014/main" id="{5BAD8F70-87EA-9895-E7D6-1477B429E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819" y="3018503"/>
            <a:ext cx="5884047" cy="321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213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7B6C72-C2D0-488E-AA0A-A5FA62033C64}"/>
              </a:ext>
            </a:extLst>
          </p:cNvPr>
          <p:cNvSpPr>
            <a:spLocks noGrp="1"/>
          </p:cNvSpPr>
          <p:nvPr>
            <p:ph idx="1"/>
          </p:nvPr>
        </p:nvSpPr>
        <p:spPr>
          <a:xfrm>
            <a:off x="838200" y="439736"/>
            <a:ext cx="10515600" cy="5882405"/>
          </a:xfrm>
        </p:spPr>
        <p:txBody>
          <a:bodyPr>
            <a:normAutofit/>
          </a:bodyPr>
          <a:lstStyle/>
          <a:p>
            <a:r>
              <a:rPr lang="en-US" sz="2000" b="0" i="0" dirty="0">
                <a:solidFill>
                  <a:srgbClr val="414042"/>
                </a:solidFill>
                <a:effectLst/>
                <a:latin typeface="Times New Roman" panose="02020603050405020304" pitchFamily="18" charset="0"/>
                <a:cs typeface="Times New Roman" panose="02020603050405020304" pitchFamily="18" charset="0"/>
              </a:rPr>
              <a:t>The amplitude of the source voltage across all three components in a series RLC circuit is made up of the three individual component voltages,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V</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R</a:t>
            </a:r>
            <a:r>
              <a:rPr lang="en-US" sz="2000" b="0" i="0" dirty="0">
                <a:solidFill>
                  <a:srgbClr val="414042"/>
                </a:solidFill>
                <a:effectLst/>
                <a:latin typeface="Times New Roman" panose="02020603050405020304" pitchFamily="18" charset="0"/>
                <a:cs typeface="Times New Roman" panose="02020603050405020304" pitchFamily="18" charset="0"/>
              </a:rPr>
              <a:t>,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V</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L</a:t>
            </a:r>
            <a:r>
              <a:rPr lang="en-US" sz="2000" b="0" i="0" dirty="0">
                <a:solidFill>
                  <a:srgbClr val="414042"/>
                </a:solidFill>
                <a:effectLst/>
                <a:latin typeface="Times New Roman" panose="02020603050405020304" pitchFamily="18" charset="0"/>
                <a:cs typeface="Times New Roman" panose="02020603050405020304" pitchFamily="18" charset="0"/>
              </a:rPr>
              <a:t> and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V</a:t>
            </a:r>
            <a:r>
              <a:rPr lang="en-US" sz="2000" b="0" i="0" u="none" strike="noStrike" baseline="-25000" dirty="0">
                <a:solidFill>
                  <a:srgbClr val="414143"/>
                </a:solidFill>
                <a:effectLst/>
                <a:latin typeface="Times New Roman" panose="02020603050405020304" pitchFamily="18" charset="0"/>
                <a:cs typeface="Times New Roman" panose="02020603050405020304" pitchFamily="18" charset="0"/>
              </a:rPr>
              <a:t>C</a:t>
            </a:r>
            <a:r>
              <a:rPr lang="en-US" sz="2000" b="0" i="0" dirty="0">
                <a:solidFill>
                  <a:srgbClr val="414042"/>
                </a:solidFill>
                <a:effectLst/>
                <a:latin typeface="Times New Roman" panose="02020603050405020304" pitchFamily="18" charset="0"/>
                <a:cs typeface="Times New Roman" panose="02020603050405020304" pitchFamily="18" charset="0"/>
              </a:rPr>
              <a:t> with the current common to all three components.</a:t>
            </a:r>
          </a:p>
          <a:p>
            <a:r>
              <a:rPr lang="en-US" sz="2000" b="0" i="0" dirty="0">
                <a:solidFill>
                  <a:srgbClr val="414042"/>
                </a:solidFill>
                <a:effectLst/>
                <a:latin typeface="Times New Roman" panose="02020603050405020304" pitchFamily="18" charset="0"/>
                <a:cs typeface="Times New Roman" panose="02020603050405020304" pitchFamily="18" charset="0"/>
              </a:rPr>
              <a:t> The vector diagrams will therefore have the current vector as their reference with the three voltage vectors being plotted with respect to this reference as shown below.</a:t>
            </a:r>
          </a:p>
          <a:p>
            <a:endParaRPr lang="en-IN" sz="2000" b="1" i="0" dirty="0">
              <a:solidFill>
                <a:srgbClr val="404041"/>
              </a:solidFill>
              <a:effectLst/>
              <a:latin typeface="Times New Roman" panose="02020603050405020304" pitchFamily="18" charset="0"/>
              <a:cs typeface="Times New Roman" panose="02020603050405020304" pitchFamily="18" charset="0"/>
            </a:endParaRPr>
          </a:p>
          <a:p>
            <a:r>
              <a:rPr lang="en-IN" sz="2000" b="1" i="0" dirty="0">
                <a:solidFill>
                  <a:srgbClr val="404041"/>
                </a:solidFill>
                <a:effectLst/>
                <a:latin typeface="Times New Roman" panose="02020603050405020304" pitchFamily="18" charset="0"/>
                <a:cs typeface="Times New Roman" panose="02020603050405020304" pitchFamily="18" charset="0"/>
              </a:rPr>
              <a:t>Individual Voltage Vectors</a:t>
            </a:r>
          </a:p>
          <a:p>
            <a:endParaRPr lang="en-IN" sz="2000" dirty="0">
              <a:latin typeface="Times New Roman" panose="02020603050405020304" pitchFamily="18" charset="0"/>
              <a:cs typeface="Times New Roman" panose="02020603050405020304" pitchFamily="18" charset="0"/>
            </a:endParaRPr>
          </a:p>
        </p:txBody>
      </p:sp>
      <p:pic>
        <p:nvPicPr>
          <p:cNvPr id="11266" name="Picture 2" descr="series rlc circuit vectors">
            <a:extLst>
              <a:ext uri="{FF2B5EF4-FFF2-40B4-BE49-F238E27FC236}">
                <a16:creationId xmlns:a16="http://schemas.microsoft.com/office/drawing/2014/main" id="{7B87B71C-585C-38E1-62EC-C3B281A6E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814" y="2845189"/>
            <a:ext cx="5835444" cy="347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83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88A61A54-268F-3371-3ABA-8319E00A1F3D}"/>
              </a:ext>
            </a:extLst>
          </p:cNvPr>
          <p:cNvSpPr>
            <a:spLocks noGrp="1"/>
          </p:cNvSpPr>
          <p:nvPr>
            <p:ph idx="1"/>
          </p:nvPr>
        </p:nvSpPr>
        <p:spPr>
          <a:xfrm>
            <a:off x="838200" y="393290"/>
            <a:ext cx="10515600" cy="5783673"/>
          </a:xfrm>
        </p:spPr>
        <p:txBody>
          <a:bodyPr>
            <a:normAutofit/>
          </a:bodyPr>
          <a:lstStyle/>
          <a:p>
            <a:r>
              <a:rPr lang="en-US" sz="2000" b="0" i="0" dirty="0">
                <a:solidFill>
                  <a:srgbClr val="333333"/>
                </a:solidFill>
                <a:effectLst/>
                <a:latin typeface="Times New Roman" panose="02020603050405020304" pitchFamily="18" charset="0"/>
                <a:cs typeface="Times New Roman" panose="02020603050405020304" pitchFamily="18" charset="0"/>
              </a:rPr>
              <a:t>The voltages and currents are marked by direction and magnitude in an AC circuit. </a:t>
            </a:r>
          </a:p>
          <a:p>
            <a:r>
              <a:rPr lang="en-US" sz="2000" b="0" i="0" dirty="0">
                <a:solidFill>
                  <a:srgbClr val="333333"/>
                </a:solidFill>
                <a:effectLst/>
                <a:latin typeface="Times New Roman" panose="02020603050405020304" pitchFamily="18" charset="0"/>
                <a:cs typeface="Times New Roman" panose="02020603050405020304" pitchFamily="18" charset="0"/>
              </a:rPr>
              <a:t>The alternating values may or may not be in phase with each other, relying on the different variables of the system like capacitance, inductance and resistance. </a:t>
            </a:r>
          </a:p>
          <a:p>
            <a:r>
              <a:rPr lang="en-US" sz="2000" b="0" i="0" dirty="0">
                <a:solidFill>
                  <a:srgbClr val="333333"/>
                </a:solidFill>
                <a:effectLst/>
                <a:latin typeface="Times New Roman" panose="02020603050405020304" pitchFamily="18" charset="0"/>
                <a:cs typeface="Times New Roman" panose="02020603050405020304" pitchFamily="18" charset="0"/>
              </a:rPr>
              <a:t>The sinusoidal alternating values are current and voltage, which differ by cohering to the sine of angle θ.</a:t>
            </a:r>
          </a:p>
          <a:p>
            <a:pPr algn="l"/>
            <a:r>
              <a:rPr lang="en-US" sz="2000" b="0" i="0" dirty="0">
                <a:solidFill>
                  <a:srgbClr val="813588"/>
                </a:solidFill>
                <a:effectLst/>
                <a:latin typeface="Times New Roman" panose="02020603050405020304" pitchFamily="18" charset="0"/>
                <a:cs typeface="Times New Roman" panose="02020603050405020304" pitchFamily="18" charset="0"/>
              </a:rPr>
              <a:t>AC Current</a:t>
            </a:r>
          </a:p>
          <a:p>
            <a:pPr algn="l"/>
            <a:r>
              <a:rPr lang="en-US" sz="2000" b="0" i="0" dirty="0">
                <a:solidFill>
                  <a:srgbClr val="333333"/>
                </a:solidFill>
                <a:effectLst/>
                <a:latin typeface="Times New Roman" panose="02020603050405020304" pitchFamily="18" charset="0"/>
                <a:cs typeface="Times New Roman" panose="02020603050405020304" pitchFamily="18" charset="0"/>
              </a:rPr>
              <a:t>An alternating current (AC) is an electrical current that regularly reverses direction and changes its value constantly with time, contrary to DC current, which travels only in a single direction.</a:t>
            </a:r>
          </a:p>
          <a:p>
            <a:pPr algn="l"/>
            <a:r>
              <a:rPr lang="en-US" sz="2000" b="0" i="0" dirty="0">
                <a:solidFill>
                  <a:srgbClr val="333333"/>
                </a:solidFill>
                <a:effectLst/>
                <a:latin typeface="Times New Roman" panose="02020603050405020304" pitchFamily="18" charset="0"/>
                <a:cs typeface="Times New Roman" panose="02020603050405020304" pitchFamily="18" charset="0"/>
              </a:rPr>
              <a:t>For many decades of electric power, the sinusoidal current and voltage have been used in power businesses and homes.</a:t>
            </a:r>
          </a:p>
          <a:p>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12" name="Picture 11" descr="Diagram&#10;&#10;Description automatically generated">
            <a:extLst>
              <a:ext uri="{FF2B5EF4-FFF2-40B4-BE49-F238E27FC236}">
                <a16:creationId xmlns:a16="http://schemas.microsoft.com/office/drawing/2014/main" id="{E4A961ED-DD61-BA03-C97A-913A9E56FF40}"/>
              </a:ext>
            </a:extLst>
          </p:cNvPr>
          <p:cNvPicPr>
            <a:picLocks noChangeAspect="1"/>
          </p:cNvPicPr>
          <p:nvPr/>
        </p:nvPicPr>
        <p:blipFill rotWithShape="1">
          <a:blip r:embed="rId2"/>
          <a:srcRect r="4" b="3821"/>
          <a:stretch/>
        </p:blipFill>
        <p:spPr>
          <a:xfrm>
            <a:off x="7675658" y="3972232"/>
            <a:ext cx="2134081" cy="2218256"/>
          </a:xfrm>
          <a:prstGeom prst="rect">
            <a:avLst/>
          </a:prstGeom>
        </p:spPr>
      </p:pic>
    </p:spTree>
    <p:extLst>
      <p:ext uri="{BB962C8B-B14F-4D97-AF65-F5344CB8AC3E}">
        <p14:creationId xmlns:p14="http://schemas.microsoft.com/office/powerpoint/2010/main" val="1443846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019C-D349-6909-1FD5-1EFA3026C9F8}"/>
              </a:ext>
            </a:extLst>
          </p:cNvPr>
          <p:cNvSpPr>
            <a:spLocks noGrp="1"/>
          </p:cNvSpPr>
          <p:nvPr>
            <p:ph type="title"/>
          </p:nvPr>
        </p:nvSpPr>
        <p:spPr/>
        <p:txBody>
          <a:bodyPr>
            <a:normAutofit fontScale="90000"/>
          </a:bodyPr>
          <a:lstStyle/>
          <a:p>
            <a:br>
              <a:rPr lang="en-US" b="0" i="0" dirty="0">
                <a:solidFill>
                  <a:srgbClr val="222222"/>
                </a:solidFill>
                <a:effectLst/>
                <a:latin typeface="Rubik"/>
              </a:rPr>
            </a:br>
            <a:r>
              <a:rPr lang="en-US" b="0" i="0" dirty="0">
                <a:solidFill>
                  <a:srgbClr val="222222"/>
                </a:solidFill>
                <a:effectLst/>
                <a:latin typeface="Rubik"/>
              </a:rPr>
              <a:t>Phasor Diagram of RLC Series Circuit</a:t>
            </a:r>
            <a:br>
              <a:rPr lang="en-US" b="0" i="0" dirty="0">
                <a:solidFill>
                  <a:srgbClr val="222222"/>
                </a:solidFill>
                <a:effectLst/>
                <a:latin typeface="Rubik"/>
              </a:rPr>
            </a:br>
            <a:endParaRPr lang="en-IN" dirty="0"/>
          </a:p>
        </p:txBody>
      </p:sp>
      <p:sp>
        <p:nvSpPr>
          <p:cNvPr id="3" name="Content Placeholder 2">
            <a:extLst>
              <a:ext uri="{FF2B5EF4-FFF2-40B4-BE49-F238E27FC236}">
                <a16:creationId xmlns:a16="http://schemas.microsoft.com/office/drawing/2014/main" id="{791289F1-BCF4-BB56-9B85-6C261ECFA020}"/>
              </a:ext>
            </a:extLst>
          </p:cNvPr>
          <p:cNvSpPr>
            <a:spLocks noGrp="1"/>
          </p:cNvSpPr>
          <p:nvPr>
            <p:ph idx="1"/>
          </p:nvPr>
        </p:nvSpPr>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phasor diagram of the RLC series circuit when the circuit is acting as an inductive circuit that means (V</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&gt;V</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is shown below and if (V</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&lt; V</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the circuit will behave as a capacitive circuit.</a:t>
            </a:r>
          </a:p>
          <a:p>
            <a:endParaRPr lang="en-IN" sz="2000" dirty="0">
              <a:latin typeface="Times New Roman" panose="02020603050405020304"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E5BA4EB4-332F-3188-67E3-546B0DC8F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736893"/>
            <a:ext cx="3248025" cy="297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411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D0C84-ADDA-A3FB-1E72-DE981726C0B6}"/>
              </a:ext>
            </a:extLst>
          </p:cNvPr>
          <p:cNvSpPr>
            <a:spLocks noGrp="1"/>
          </p:cNvSpPr>
          <p:nvPr>
            <p:ph type="title"/>
          </p:nvPr>
        </p:nvSpPr>
        <p:spPr>
          <a:xfrm>
            <a:off x="838200" y="365125"/>
            <a:ext cx="10515600" cy="991727"/>
          </a:xfrm>
        </p:spPr>
        <p:txBody>
          <a:bodyPr>
            <a:normAutofit fontScale="90000"/>
          </a:bodyPr>
          <a:lstStyle/>
          <a:p>
            <a:br>
              <a:rPr lang="en-US" b="0" i="0" dirty="0">
                <a:solidFill>
                  <a:srgbClr val="222222"/>
                </a:solidFill>
                <a:effectLst/>
                <a:latin typeface="Rubik"/>
              </a:rPr>
            </a:br>
            <a:r>
              <a:rPr lang="en-US" b="0" i="0" dirty="0">
                <a:solidFill>
                  <a:srgbClr val="222222"/>
                </a:solidFill>
                <a:effectLst/>
                <a:latin typeface="Rubik"/>
              </a:rPr>
              <a:t>Steps to draw the Phasor Diagram of the RLC Series Circuit</a:t>
            </a:r>
            <a:br>
              <a:rPr lang="en-US" b="0" i="0" dirty="0">
                <a:solidFill>
                  <a:srgbClr val="222222"/>
                </a:solidFill>
                <a:effectLst/>
                <a:latin typeface="Rubik"/>
              </a:rPr>
            </a:br>
            <a:endParaRPr lang="en-IN" dirty="0"/>
          </a:p>
        </p:txBody>
      </p:sp>
      <p:sp>
        <p:nvSpPr>
          <p:cNvPr id="3" name="Content Placeholder 2">
            <a:extLst>
              <a:ext uri="{FF2B5EF4-FFF2-40B4-BE49-F238E27FC236}">
                <a16:creationId xmlns:a16="http://schemas.microsoft.com/office/drawing/2014/main" id="{532E3850-F9E7-47FB-4670-70EC0CF920C5}"/>
              </a:ext>
            </a:extLst>
          </p:cNvPr>
          <p:cNvSpPr>
            <a:spLocks noGrp="1"/>
          </p:cNvSpPr>
          <p:nvPr>
            <p:ph idx="1"/>
          </p:nvPr>
        </p:nvSpPr>
        <p:spPr>
          <a:xfrm>
            <a:off x="838200" y="1481495"/>
            <a:ext cx="10515600" cy="5011379"/>
          </a:xfrm>
        </p:spPr>
        <p:txBody>
          <a:bodyPr>
            <a:normAutofit/>
          </a:bodyPr>
          <a:lstStyle/>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Take current I as the reference as shown in the figure above</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The voltage across the inductor L that is V</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 is drawn leads the current I by a 90-degree angle.</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The voltage across the capacitor c that is </a:t>
            </a:r>
            <a:r>
              <a:rPr lang="en-US" sz="2000" b="0" i="0" dirty="0" err="1">
                <a:solidFill>
                  <a:srgbClr val="222222"/>
                </a:solidFill>
                <a:effectLst/>
                <a:latin typeface="Times New Roman" panose="02020603050405020304" pitchFamily="18" charset="0"/>
                <a:cs typeface="Times New Roman" panose="02020603050405020304" pitchFamily="18" charset="0"/>
              </a:rPr>
              <a:t>V</a:t>
            </a:r>
            <a:r>
              <a:rPr lang="en-US" sz="2000" b="0" i="0" baseline="-25000" dirty="0" err="1">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is drawn lagging the current I by a 90-degree angle because in capacitive load the current leads the voltage by an angle of 90 degrees.</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The two vector V</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 and V</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are opposite to each other.</a:t>
            </a:r>
          </a:p>
          <a:p>
            <a:endParaRPr lang="en-IN" sz="2000" dirty="0">
              <a:latin typeface="Times New Roman" panose="02020603050405020304" pitchFamily="18" charset="0"/>
              <a:cs typeface="Times New Roman" panose="02020603050405020304" pitchFamily="18" charset="0"/>
            </a:endParaRPr>
          </a:p>
        </p:txBody>
      </p:sp>
      <p:pic>
        <p:nvPicPr>
          <p:cNvPr id="14338" name="Picture 2">
            <a:extLst>
              <a:ext uri="{FF2B5EF4-FFF2-40B4-BE49-F238E27FC236}">
                <a16:creationId xmlns:a16="http://schemas.microsoft.com/office/drawing/2014/main" id="{462C8AC4-89FC-79DB-D411-E33D64846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782" y="3740735"/>
            <a:ext cx="5665224" cy="212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5006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40709E-8BE0-667A-1351-497E1F3D9F3D}"/>
              </a:ext>
            </a:extLst>
          </p:cNvPr>
          <p:cNvSpPr>
            <a:spLocks noGrp="1"/>
          </p:cNvSpPr>
          <p:nvPr>
            <p:ph idx="1"/>
          </p:nvPr>
        </p:nvSpPr>
        <p:spPr>
          <a:xfrm>
            <a:off x="838200" y="380283"/>
            <a:ext cx="10515600" cy="6040182"/>
          </a:xfrm>
        </p:spPr>
        <p:txBody>
          <a:bodyPr>
            <a:normAutofit/>
          </a:bodyPr>
          <a:lstStyle/>
          <a:p>
            <a:r>
              <a:rPr lang="en-IN" sz="2000" b="0" i="0" dirty="0">
                <a:solidFill>
                  <a:srgbClr val="222222"/>
                </a:solidFill>
                <a:effectLst/>
                <a:latin typeface="Times New Roman" panose="02020603050405020304" pitchFamily="18" charset="0"/>
                <a:cs typeface="Times New Roman" panose="02020603050405020304" pitchFamily="18" charset="0"/>
              </a:rPr>
              <a:t>Where,</a:t>
            </a:r>
          </a:p>
          <a:p>
            <a:endParaRPr lang="en-IN" sz="2000" dirty="0">
              <a:solidFill>
                <a:srgbClr val="222222"/>
              </a:solidFill>
              <a:latin typeface="Times New Roman" panose="02020603050405020304" pitchFamily="18" charset="0"/>
              <a:cs typeface="Times New Roman" panose="02020603050405020304" pitchFamily="18" charset="0"/>
            </a:endParaRPr>
          </a:p>
          <a:p>
            <a:endParaRPr lang="en-IN" sz="2000" b="0" i="0" dirty="0">
              <a:solidFill>
                <a:srgbClr val="222222"/>
              </a:solidFill>
              <a:effectLst/>
              <a:latin typeface="Times New Roman" panose="02020603050405020304" pitchFamily="18" charset="0"/>
              <a:cs typeface="Times New Roman" panose="02020603050405020304" pitchFamily="18" charset="0"/>
            </a:endParaRPr>
          </a:p>
          <a:p>
            <a:r>
              <a:rPr lang="en-US" sz="2000" b="0" i="0" dirty="0">
                <a:solidFill>
                  <a:srgbClr val="222222"/>
                </a:solidFill>
                <a:effectLst/>
                <a:latin typeface="Times New Roman" panose="02020603050405020304" pitchFamily="18" charset="0"/>
                <a:cs typeface="Times New Roman" panose="02020603050405020304" pitchFamily="18" charset="0"/>
              </a:rPr>
              <a:t>It is the total opposition offered to the flow of current by an RLC Circuit and is known as </a:t>
            </a:r>
            <a:r>
              <a:rPr lang="en-US" sz="2000" b="1" i="0" dirty="0">
                <a:solidFill>
                  <a:srgbClr val="222222"/>
                </a:solidFill>
                <a:effectLst/>
                <a:latin typeface="Times New Roman" panose="02020603050405020304" pitchFamily="18" charset="0"/>
                <a:cs typeface="Times New Roman" panose="02020603050405020304" pitchFamily="18" charset="0"/>
              </a:rPr>
              <a:t>Impedance</a:t>
            </a:r>
            <a:r>
              <a:rPr lang="en-US" sz="2000" b="0" i="0" dirty="0">
                <a:solidFill>
                  <a:srgbClr val="222222"/>
                </a:solidFill>
                <a:effectLst/>
                <a:latin typeface="Times New Roman" panose="02020603050405020304" pitchFamily="18" charset="0"/>
                <a:cs typeface="Times New Roman" panose="02020603050405020304" pitchFamily="18" charset="0"/>
              </a:rPr>
              <a:t> of the circuit.</a:t>
            </a:r>
          </a:p>
          <a:p>
            <a:pPr algn="l" fontAlgn="base"/>
            <a:r>
              <a:rPr lang="en-US" sz="2000" b="1" i="0" dirty="0">
                <a:solidFill>
                  <a:srgbClr val="222222"/>
                </a:solidFill>
                <a:effectLst/>
                <a:latin typeface="Times New Roman" panose="02020603050405020304" pitchFamily="18" charset="0"/>
                <a:cs typeface="Times New Roman" panose="02020603050405020304" pitchFamily="18" charset="0"/>
              </a:rPr>
              <a:t>Phase Angle</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From the phasor diagram, the value of phase angle will be</a:t>
            </a:r>
          </a:p>
          <a:p>
            <a:endParaRPr lang="en-IN"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15362" name="Picture 2">
            <a:extLst>
              <a:ext uri="{FF2B5EF4-FFF2-40B4-BE49-F238E27FC236}">
                <a16:creationId xmlns:a16="http://schemas.microsoft.com/office/drawing/2014/main" id="{E36F108A-87F3-9884-5CF5-BEF9BFB72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25" y="714989"/>
            <a:ext cx="2543175" cy="5905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3A897371-534C-AA5F-F9CD-632F94E8C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937" y="3303946"/>
            <a:ext cx="3238500"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8072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8827-3CCC-9EFF-9CE5-07CFD81E9F38}"/>
              </a:ext>
            </a:extLst>
          </p:cNvPr>
          <p:cNvSpPr>
            <a:spLocks noGrp="1"/>
          </p:cNvSpPr>
          <p:nvPr>
            <p:ph type="title"/>
          </p:nvPr>
        </p:nvSpPr>
        <p:spPr>
          <a:xfrm>
            <a:off x="838200" y="365126"/>
            <a:ext cx="10515600" cy="431288"/>
          </a:xfrm>
        </p:spPr>
        <p:txBody>
          <a:bodyPr>
            <a:normAutofit fontScale="90000"/>
          </a:bodyPr>
          <a:lstStyle/>
          <a:p>
            <a:br>
              <a:rPr lang="en-US" b="0" i="0" dirty="0">
                <a:solidFill>
                  <a:srgbClr val="222222"/>
                </a:solidFill>
                <a:effectLst/>
                <a:latin typeface="Rubik"/>
              </a:rPr>
            </a:br>
            <a:r>
              <a:rPr lang="en-US" b="0" i="0" dirty="0">
                <a:solidFill>
                  <a:srgbClr val="222222"/>
                </a:solidFill>
                <a:effectLst/>
                <a:latin typeface="Rubik"/>
              </a:rPr>
              <a:t>Power in RLC Series Circuit</a:t>
            </a:r>
            <a:br>
              <a:rPr lang="en-US" b="0" i="0" dirty="0">
                <a:solidFill>
                  <a:srgbClr val="222222"/>
                </a:solidFill>
                <a:effectLst/>
                <a:latin typeface="Rubik"/>
              </a:rPr>
            </a:br>
            <a:endParaRPr lang="en-IN" dirty="0"/>
          </a:p>
        </p:txBody>
      </p:sp>
      <p:sp>
        <p:nvSpPr>
          <p:cNvPr id="3" name="Content Placeholder 2">
            <a:extLst>
              <a:ext uri="{FF2B5EF4-FFF2-40B4-BE49-F238E27FC236}">
                <a16:creationId xmlns:a16="http://schemas.microsoft.com/office/drawing/2014/main" id="{333AC440-8316-F5BE-1F5A-50CC91251990}"/>
              </a:ext>
            </a:extLst>
          </p:cNvPr>
          <p:cNvSpPr>
            <a:spLocks noGrp="1"/>
          </p:cNvSpPr>
          <p:nvPr>
            <p:ph idx="1"/>
          </p:nvPr>
        </p:nvSpPr>
        <p:spPr>
          <a:xfrm>
            <a:off x="838200" y="1032387"/>
            <a:ext cx="10515600" cy="5144576"/>
          </a:xfrm>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product of voltage and current is defined as power.</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endParaRPr lang="en-US" sz="2000" b="0" i="0" dirty="0">
              <a:solidFill>
                <a:srgbClr val="222222"/>
              </a:solidFill>
              <a:effectLst/>
              <a:latin typeface="Times New Roman" panose="02020603050405020304" pitchFamily="18" charset="0"/>
              <a:cs typeface="Times New Roman" panose="02020603050405020304" pitchFamily="18" charset="0"/>
            </a:endParaRPr>
          </a:p>
          <a:p>
            <a:r>
              <a:rPr lang="en-US" sz="2000" b="0" i="0" dirty="0">
                <a:solidFill>
                  <a:srgbClr val="222222"/>
                </a:solidFill>
                <a:effectLst/>
                <a:latin typeface="Times New Roman" panose="02020603050405020304" pitchFamily="18" charset="0"/>
                <a:cs typeface="Times New Roman" panose="02020603050405020304" pitchFamily="18" charset="0"/>
              </a:rPr>
              <a:t>Where </a:t>
            </a:r>
            <a:r>
              <a:rPr lang="en-US" sz="2000" b="0" i="0" dirty="0" err="1">
                <a:solidFill>
                  <a:srgbClr val="222222"/>
                </a:solidFill>
                <a:effectLst/>
                <a:latin typeface="Times New Roman" panose="02020603050405020304" pitchFamily="18" charset="0"/>
                <a:cs typeface="Times New Roman" panose="02020603050405020304" pitchFamily="18" charset="0"/>
              </a:rPr>
              <a:t>cosϕ</a:t>
            </a:r>
            <a:r>
              <a:rPr lang="en-US" sz="2000" b="0" i="0" dirty="0">
                <a:solidFill>
                  <a:srgbClr val="222222"/>
                </a:solidFill>
                <a:effectLst/>
                <a:latin typeface="Times New Roman" panose="02020603050405020304" pitchFamily="18" charset="0"/>
                <a:cs typeface="Times New Roman" panose="02020603050405020304" pitchFamily="18" charset="0"/>
              </a:rPr>
              <a:t> is the power factor of the circuit and is expressed as:</a:t>
            </a:r>
          </a:p>
          <a:p>
            <a:endParaRPr lang="en-IN" sz="2000" dirty="0">
              <a:latin typeface="Times New Roman" panose="02020603050405020304" pitchFamily="18" charset="0"/>
              <a:cs typeface="Times New Roman" panose="02020603050405020304" pitchFamily="18" charset="0"/>
            </a:endParaRPr>
          </a:p>
        </p:txBody>
      </p:sp>
      <p:pic>
        <p:nvPicPr>
          <p:cNvPr id="16386" name="Picture 2">
            <a:extLst>
              <a:ext uri="{FF2B5EF4-FFF2-40B4-BE49-F238E27FC236}">
                <a16:creationId xmlns:a16="http://schemas.microsoft.com/office/drawing/2014/main" id="{095B8347-9029-9CDB-AC85-498A1B1D3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871" y="1799688"/>
            <a:ext cx="20383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9326125C-9A73-806D-2B0F-B99D31A5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071813"/>
            <a:ext cx="182880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73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25C4-DC2F-6F43-523D-7250EAB720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BDDD0D-DCAC-80C9-7D0D-E2E9F8B659D1}"/>
              </a:ext>
            </a:extLst>
          </p:cNvPr>
          <p:cNvSpPr>
            <a:spLocks noGrp="1"/>
          </p:cNvSpPr>
          <p:nvPr>
            <p:ph idx="1"/>
          </p:nvPr>
        </p:nvSpPr>
        <p:spPr/>
        <p:txBody>
          <a:bodyPr>
            <a:normAutofit/>
          </a:bodyPr>
          <a:lstStyle/>
          <a:p>
            <a:pPr algn="l" fontAlgn="base"/>
            <a:r>
              <a:rPr lang="en-US" sz="2000" b="1" i="0" dirty="0">
                <a:solidFill>
                  <a:srgbClr val="222222"/>
                </a:solidFill>
                <a:effectLst/>
                <a:latin typeface="Times New Roman" panose="02020603050405020304" pitchFamily="18" charset="0"/>
                <a:cs typeface="Times New Roman" panose="02020603050405020304" pitchFamily="18" charset="0"/>
              </a:rPr>
              <a:t>The three cases of RLC Series Circuit</a:t>
            </a: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When X</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 &gt; X</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the phase angle ϕ is positive. The circuit behaves as RL series circuit in which the current lags behind the applied voltage and the power factor is lagging.</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When X</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 &lt; X</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the phase angle ϕ is negative, and the circuit acts as a series RC circuit in which the current leads the voltage by 90 degrees.</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When X</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 = X</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the phase angle ϕ is zero, as a result, the circuit behaves like a purely resistive circuit. In this type of circuit, the current and voltage are in phase with each other. The value of the power factor is </a:t>
            </a:r>
            <a:r>
              <a:rPr lang="en-US" sz="2000" b="1" i="0" dirty="0">
                <a:solidFill>
                  <a:srgbClr val="222222"/>
                </a:solidFill>
                <a:effectLst/>
                <a:latin typeface="Times New Roman" panose="02020603050405020304" pitchFamily="18" charset="0"/>
                <a:cs typeface="Times New Roman" panose="02020603050405020304" pitchFamily="18" charset="0"/>
              </a:rPr>
              <a:t>unity</a:t>
            </a:r>
            <a:r>
              <a:rPr lang="en-US" sz="2000" b="0" i="0" dirty="0">
                <a:solidFill>
                  <a:srgbClr val="222222"/>
                </a:solidFill>
                <a:effectLst/>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6980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57D7-97D9-487A-CAD6-F79239D55E5B}"/>
              </a:ext>
            </a:extLst>
          </p:cNvPr>
          <p:cNvSpPr>
            <a:spLocks noGrp="1"/>
          </p:cNvSpPr>
          <p:nvPr>
            <p:ph type="title"/>
          </p:nvPr>
        </p:nvSpPr>
        <p:spPr/>
        <p:txBody>
          <a:bodyPr>
            <a:normAutofit/>
          </a:bodyPr>
          <a:lstStyle/>
          <a:p>
            <a:r>
              <a:rPr lang="en-US" sz="4000" b="0" i="0" dirty="0">
                <a:effectLst/>
                <a:latin typeface="Times New Roman" panose="02020603050405020304" pitchFamily="18" charset="0"/>
                <a:cs typeface="Times New Roman" panose="02020603050405020304" pitchFamily="18" charset="0"/>
              </a:rPr>
              <a:t>For drawing the phasor diagram of series RLC circuit, follow these steps: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5CE9D6-A0A4-9FE7-572C-9CECB119E5E1}"/>
              </a:ext>
            </a:extLst>
          </p:cNvPr>
          <p:cNvSpPr>
            <a:spLocks noGrp="1"/>
          </p:cNvSpPr>
          <p:nvPr>
            <p:ph idx="1"/>
          </p:nvPr>
        </p:nvSpPr>
        <p:spPr>
          <a:xfrm>
            <a:off x="838200" y="1690688"/>
            <a:ext cx="10515600" cy="4802187"/>
          </a:xfrm>
        </p:spPr>
        <p:txBody>
          <a:bodyPr>
            <a:normAutofit lnSpcReduction="10000"/>
          </a:bodyPr>
          <a:lstStyle/>
          <a:p>
            <a:r>
              <a:rPr lang="en-US" sz="2000" b="1" i="0" dirty="0">
                <a:effectLst/>
                <a:latin typeface="Times New Roman" panose="02020603050405020304" pitchFamily="18" charset="0"/>
                <a:cs typeface="Times New Roman" panose="02020603050405020304" pitchFamily="18" charset="0"/>
              </a:rPr>
              <a:t>Step – I.</a:t>
            </a:r>
            <a:r>
              <a:rPr lang="en-US" sz="2000" b="0" i="0" dirty="0">
                <a:effectLst/>
                <a:latin typeface="Times New Roman" panose="02020603050405020304" pitchFamily="18" charset="0"/>
                <a:cs typeface="Times New Roman" panose="02020603050405020304" pitchFamily="18" charset="0"/>
              </a:rPr>
              <a:t> In case of series RLC circuit; resistor, capacitor and inductor are connected in series; so, the current flowing in all the elements are same </a:t>
            </a:r>
            <a:r>
              <a:rPr lang="en-US" sz="2000" b="0" i="0" dirty="0" err="1">
                <a:effectLst/>
                <a:latin typeface="Times New Roman" panose="02020603050405020304" pitchFamily="18" charset="0"/>
                <a:cs typeface="Times New Roman" panose="02020603050405020304" pitchFamily="18" charset="0"/>
              </a:rPr>
              <a:t>i.e</a:t>
            </a:r>
            <a:r>
              <a:rPr lang="en-US" sz="2000" b="0" i="0" dirty="0">
                <a:effectLst/>
                <a:latin typeface="Times New Roman" panose="02020603050405020304" pitchFamily="18" charset="0"/>
                <a:cs typeface="Times New Roman" panose="02020603050405020304" pitchFamily="18" charset="0"/>
              </a:rPr>
              <a:t> I</a:t>
            </a:r>
            <a:r>
              <a:rPr lang="en-US" sz="2000" b="0" i="0" baseline="-25000" dirty="0">
                <a:effectLst/>
                <a:latin typeface="Times New Roman" panose="02020603050405020304" pitchFamily="18" charset="0"/>
                <a:cs typeface="Times New Roman" panose="02020603050405020304" pitchFamily="18" charset="0"/>
              </a:rPr>
              <a:t> r</a:t>
            </a:r>
            <a:r>
              <a:rPr lang="en-US" sz="2000" b="0" i="0" dirty="0">
                <a:effectLst/>
                <a:latin typeface="Times New Roman" panose="02020603050405020304" pitchFamily="18" charset="0"/>
                <a:cs typeface="Times New Roman" panose="02020603050405020304" pitchFamily="18" charset="0"/>
              </a:rPr>
              <a:t> = I</a:t>
            </a:r>
            <a:r>
              <a:rPr lang="en-US" sz="2000" b="0" i="0" baseline="-25000" dirty="0">
                <a:effectLst/>
                <a:latin typeface="Times New Roman" panose="02020603050405020304" pitchFamily="18" charset="0"/>
                <a:cs typeface="Times New Roman" panose="02020603050405020304" pitchFamily="18" charset="0"/>
              </a:rPr>
              <a:t>l</a:t>
            </a:r>
            <a:r>
              <a:rPr lang="en-US" sz="2000" b="0" i="0" dirty="0">
                <a:effectLst/>
                <a:latin typeface="Times New Roman" panose="02020603050405020304" pitchFamily="18" charset="0"/>
                <a:cs typeface="Times New Roman" panose="02020603050405020304" pitchFamily="18" charset="0"/>
              </a:rPr>
              <a:t> = </a:t>
            </a:r>
            <a:r>
              <a:rPr lang="en-US" sz="2000" b="0" i="0" dirty="0" err="1">
                <a:effectLst/>
                <a:latin typeface="Times New Roman" panose="02020603050405020304" pitchFamily="18" charset="0"/>
                <a:cs typeface="Times New Roman" panose="02020603050405020304" pitchFamily="18" charset="0"/>
              </a:rPr>
              <a:t>I</a:t>
            </a:r>
            <a:r>
              <a:rPr lang="en-US" sz="2000" b="0" i="0" baseline="-25000" dirty="0" err="1">
                <a:effectLst/>
                <a:latin typeface="Times New Roman" panose="02020603050405020304" pitchFamily="18" charset="0"/>
                <a:cs typeface="Times New Roman" panose="02020603050405020304" pitchFamily="18" charset="0"/>
              </a:rPr>
              <a:t>c</a:t>
            </a:r>
            <a:r>
              <a:rPr lang="en-US" sz="2000" b="0" i="0" dirty="0">
                <a:effectLst/>
                <a:latin typeface="Times New Roman" panose="02020603050405020304" pitchFamily="18" charset="0"/>
                <a:cs typeface="Times New Roman" panose="02020603050405020304" pitchFamily="18" charset="0"/>
              </a:rPr>
              <a:t> = I. </a:t>
            </a:r>
          </a:p>
          <a:p>
            <a:r>
              <a:rPr lang="en-US" sz="2000" b="0" i="0" dirty="0">
                <a:effectLst/>
                <a:latin typeface="Times New Roman" panose="02020603050405020304" pitchFamily="18" charset="0"/>
                <a:cs typeface="Times New Roman" panose="02020603050405020304" pitchFamily="18" charset="0"/>
              </a:rPr>
              <a:t>For drawing the phasor diagram, take current phasor as reference and draw it on horizontal axis as shown in diagram.</a:t>
            </a:r>
          </a:p>
          <a:p>
            <a:br>
              <a:rPr lang="en-US" sz="2000" dirty="0">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Step – II.</a:t>
            </a:r>
            <a:r>
              <a:rPr lang="en-US" sz="2000" b="0" i="0" dirty="0">
                <a:effectLst/>
                <a:latin typeface="Times New Roman" panose="02020603050405020304" pitchFamily="18" charset="0"/>
                <a:cs typeface="Times New Roman" panose="02020603050405020304" pitchFamily="18" charset="0"/>
              </a:rPr>
              <a:t> In case of resistor, both voltage and current are in same phase. So draw the voltage phasor, V</a:t>
            </a:r>
            <a:r>
              <a:rPr lang="en-US" sz="2000" b="0" i="0" baseline="-25000" dirty="0">
                <a:effectLst/>
                <a:latin typeface="Times New Roman" panose="02020603050405020304" pitchFamily="18" charset="0"/>
                <a:cs typeface="Times New Roman" panose="02020603050405020304" pitchFamily="18" charset="0"/>
              </a:rPr>
              <a:t>R</a:t>
            </a:r>
            <a:r>
              <a:rPr lang="en-US" sz="2000" b="0" i="0" dirty="0">
                <a:effectLst/>
                <a:latin typeface="Times New Roman" panose="02020603050405020304" pitchFamily="18" charset="0"/>
                <a:cs typeface="Times New Roman" panose="02020603050405020304" pitchFamily="18" charset="0"/>
              </a:rPr>
              <a:t> along same axis or direction as that of current phasor </a:t>
            </a:r>
            <a:r>
              <a:rPr lang="en-US" sz="2000" b="0" i="0" dirty="0" err="1">
                <a:effectLst/>
                <a:latin typeface="Times New Roman" panose="02020603050405020304" pitchFamily="18" charset="0"/>
                <a:cs typeface="Times New Roman" panose="02020603050405020304" pitchFamily="18" charset="0"/>
              </a:rPr>
              <a:t>i.e</a:t>
            </a:r>
            <a:r>
              <a:rPr lang="en-US" sz="2000" b="0" i="0" dirty="0">
                <a:effectLst/>
                <a:latin typeface="Times New Roman" panose="02020603050405020304" pitchFamily="18" charset="0"/>
                <a:cs typeface="Times New Roman" panose="02020603050405020304" pitchFamily="18" charset="0"/>
              </a:rPr>
              <a:t> V</a:t>
            </a:r>
            <a:r>
              <a:rPr lang="en-US" sz="2000" b="0" i="0" baseline="-25000" dirty="0">
                <a:effectLst/>
                <a:latin typeface="Times New Roman" panose="02020603050405020304" pitchFamily="18" charset="0"/>
                <a:cs typeface="Times New Roman" panose="02020603050405020304" pitchFamily="18" charset="0"/>
              </a:rPr>
              <a:t>R</a:t>
            </a:r>
            <a:r>
              <a:rPr lang="en-US" sz="2000" b="0" i="0" dirty="0">
                <a:effectLst/>
                <a:latin typeface="Times New Roman" panose="02020603050405020304" pitchFamily="18" charset="0"/>
                <a:cs typeface="Times New Roman" panose="02020603050405020304" pitchFamily="18" charset="0"/>
              </a:rPr>
              <a:t> is in phase with I.</a:t>
            </a:r>
          </a:p>
          <a:p>
            <a:br>
              <a:rPr lang="en-US" sz="2000" dirty="0">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Step – III.</a:t>
            </a:r>
            <a:r>
              <a:rPr lang="en-US" sz="2000" b="0" i="0" dirty="0">
                <a:effectLst/>
                <a:latin typeface="Times New Roman" panose="02020603050405020304" pitchFamily="18" charset="0"/>
                <a:cs typeface="Times New Roman" panose="02020603050405020304" pitchFamily="18" charset="0"/>
              </a:rPr>
              <a:t> We know that in inductor, voltage leads current by 90° so draw </a:t>
            </a:r>
            <a:r>
              <a:rPr lang="en-US" sz="2000" b="0" i="0" dirty="0" err="1">
                <a:effectLst/>
                <a:latin typeface="Times New Roman" panose="02020603050405020304" pitchFamily="18" charset="0"/>
                <a:cs typeface="Times New Roman" panose="02020603050405020304" pitchFamily="18" charset="0"/>
              </a:rPr>
              <a:t>V</a:t>
            </a:r>
            <a:r>
              <a:rPr lang="en-US" sz="2000" b="0" i="0" baseline="-25000" dirty="0" err="1">
                <a:effectLst/>
                <a:latin typeface="Times New Roman" panose="02020603050405020304" pitchFamily="18" charset="0"/>
                <a:cs typeface="Times New Roman" panose="02020603050405020304" pitchFamily="18" charset="0"/>
              </a:rPr>
              <a:t>l</a:t>
            </a:r>
            <a:r>
              <a:rPr lang="en-US" sz="2000" b="0" i="0" dirty="0">
                <a:effectLst/>
                <a:latin typeface="Times New Roman" panose="02020603050405020304" pitchFamily="18" charset="0"/>
                <a:cs typeface="Times New Roman" panose="02020603050405020304" pitchFamily="18" charset="0"/>
              </a:rPr>
              <a:t> (voltage drop across inductor) perpendicular to current phasor in leading direction.</a:t>
            </a:r>
          </a:p>
          <a:p>
            <a:br>
              <a:rPr lang="en-US" sz="2000" dirty="0">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Step – IV.</a:t>
            </a:r>
            <a:r>
              <a:rPr lang="en-US" sz="2000" b="0" i="0" dirty="0">
                <a:effectLst/>
                <a:latin typeface="Times New Roman" panose="02020603050405020304" pitchFamily="18" charset="0"/>
                <a:cs typeface="Times New Roman" panose="02020603050405020304" pitchFamily="18" charset="0"/>
              </a:rPr>
              <a:t> In case of capacitor, the voltage lags behind the current by 90° so draw </a:t>
            </a:r>
            <a:r>
              <a:rPr lang="en-US" sz="2000" b="0" i="0" dirty="0" err="1">
                <a:effectLst/>
                <a:latin typeface="Times New Roman" panose="02020603050405020304" pitchFamily="18" charset="0"/>
                <a:cs typeface="Times New Roman" panose="02020603050405020304" pitchFamily="18" charset="0"/>
              </a:rPr>
              <a:t>V</a:t>
            </a:r>
            <a:r>
              <a:rPr lang="en-US" sz="2000" b="0" i="0" baseline="-25000" dirty="0" err="1">
                <a:effectLst/>
                <a:latin typeface="Times New Roman" panose="02020603050405020304" pitchFamily="18" charset="0"/>
                <a:cs typeface="Times New Roman" panose="02020603050405020304" pitchFamily="18" charset="0"/>
              </a:rPr>
              <a:t>c</a:t>
            </a:r>
            <a:r>
              <a:rPr lang="en-US" sz="2000" b="0" i="0" dirty="0">
                <a:effectLst/>
                <a:latin typeface="Times New Roman" panose="02020603050405020304" pitchFamily="18" charset="0"/>
                <a:cs typeface="Times New Roman" panose="02020603050405020304" pitchFamily="18" charset="0"/>
              </a:rPr>
              <a:t> (voltage drop across capacitor) perpendicular to current phasor in downwards direction.</a:t>
            </a:r>
          </a:p>
          <a:p>
            <a:br>
              <a:rPr lang="en-US" sz="2000" dirty="0">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Step – V.</a:t>
            </a:r>
            <a:r>
              <a:rPr lang="en-US" sz="2000" b="0" i="0" dirty="0">
                <a:effectLst/>
                <a:latin typeface="Times New Roman" panose="02020603050405020304" pitchFamily="18" charset="0"/>
                <a:cs typeface="Times New Roman" panose="02020603050405020304" pitchFamily="18" charset="0"/>
              </a:rPr>
              <a:t> For drawing the resultant diagram, draw </a:t>
            </a:r>
            <a:r>
              <a:rPr lang="en-US" sz="2000" b="0" i="0" dirty="0" err="1">
                <a:effectLst/>
                <a:latin typeface="Times New Roman" panose="02020603050405020304" pitchFamily="18" charset="0"/>
                <a:cs typeface="Times New Roman" panose="02020603050405020304" pitchFamily="18" charset="0"/>
              </a:rPr>
              <a:t>V</a:t>
            </a:r>
            <a:r>
              <a:rPr lang="en-US" sz="2000" b="0" i="0" baseline="-25000" dirty="0" err="1">
                <a:effectLst/>
                <a:latin typeface="Times New Roman" panose="02020603050405020304" pitchFamily="18" charset="0"/>
                <a:cs typeface="Times New Roman" panose="02020603050405020304" pitchFamily="18" charset="0"/>
              </a:rPr>
              <a:t>c</a:t>
            </a:r>
            <a:r>
              <a:rPr lang="en-US" sz="2000" b="0" i="0" dirty="0">
                <a:effectLst/>
                <a:latin typeface="Times New Roman" panose="02020603050405020304" pitchFamily="18" charset="0"/>
                <a:cs typeface="Times New Roman" panose="02020603050405020304" pitchFamily="18" charset="0"/>
              </a:rPr>
              <a:t> in upwards direction. Now draw resultant, V</a:t>
            </a:r>
            <a:r>
              <a:rPr lang="en-US" sz="2000" b="0" i="0" baseline="-25000" dirty="0">
                <a:effectLst/>
                <a:latin typeface="Times New Roman" panose="02020603050405020304" pitchFamily="18" charset="0"/>
                <a:cs typeface="Times New Roman" panose="02020603050405020304" pitchFamily="18" charset="0"/>
              </a:rPr>
              <a:t>s</a:t>
            </a:r>
            <a:r>
              <a:rPr lang="en-US" sz="2000" b="0" i="0" dirty="0">
                <a:effectLst/>
                <a:latin typeface="Times New Roman" panose="02020603050405020304" pitchFamily="18" charset="0"/>
                <a:cs typeface="Times New Roman" panose="02020603050405020304" pitchFamily="18" charset="0"/>
              </a:rPr>
              <a:t> which is vector sum of voltage </a:t>
            </a:r>
            <a:r>
              <a:rPr lang="en-US" sz="2000" b="0" i="0" dirty="0" err="1">
                <a:effectLst/>
                <a:latin typeface="Times New Roman" panose="02020603050405020304" pitchFamily="18" charset="0"/>
                <a:cs typeface="Times New Roman" panose="02020603050405020304" pitchFamily="18" charset="0"/>
              </a:rPr>
              <a:t>V</a:t>
            </a:r>
            <a:r>
              <a:rPr lang="en-US" sz="2000" b="0" i="0" baseline="-25000" dirty="0" err="1">
                <a:effectLst/>
                <a:latin typeface="Times New Roman" panose="02020603050405020304" pitchFamily="18" charset="0"/>
                <a:cs typeface="Times New Roman" panose="02020603050405020304" pitchFamily="18" charset="0"/>
              </a:rPr>
              <a:t>r</a:t>
            </a:r>
            <a:r>
              <a:rPr lang="en-US" sz="2000" b="0" i="0" dirty="0">
                <a:effectLst/>
                <a:latin typeface="Times New Roman" panose="02020603050405020304" pitchFamily="18" charset="0"/>
                <a:cs typeface="Times New Roman" panose="02020603050405020304" pitchFamily="18" charset="0"/>
              </a:rPr>
              <a:t> and V</a:t>
            </a:r>
            <a:r>
              <a:rPr lang="en-US" sz="2000" b="0" i="0" baseline="-25000" dirty="0">
                <a:effectLst/>
                <a:latin typeface="Times New Roman" panose="02020603050405020304" pitchFamily="18" charset="0"/>
                <a:cs typeface="Times New Roman" panose="02020603050405020304" pitchFamily="18" charset="0"/>
              </a:rPr>
              <a:t>L</a:t>
            </a:r>
            <a:r>
              <a:rPr lang="en-US" sz="2000" b="0" i="0" dirty="0">
                <a:effectLst/>
                <a:latin typeface="Times New Roman" panose="02020603050405020304" pitchFamily="18" charset="0"/>
                <a:cs typeface="Times New Roman" panose="02020603050405020304" pitchFamily="18" charset="0"/>
              </a:rPr>
              <a:t> – V</a:t>
            </a:r>
            <a:r>
              <a:rPr lang="en-US" sz="2000" b="0" i="0" baseline="-25000" dirty="0">
                <a:effectLst/>
                <a:latin typeface="Times New Roman" panose="02020603050405020304" pitchFamily="18" charset="0"/>
                <a:cs typeface="Times New Roman" panose="02020603050405020304" pitchFamily="18" charset="0"/>
              </a:rPr>
              <a:t>C</a:t>
            </a:r>
            <a:r>
              <a:rPr lang="en-US" sz="2000" b="0" i="0" dirty="0">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853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vector diagram of rlc circuit">
            <a:extLst>
              <a:ext uri="{FF2B5EF4-FFF2-40B4-BE49-F238E27FC236}">
                <a16:creationId xmlns:a16="http://schemas.microsoft.com/office/drawing/2014/main" id="{942AAFC7-2B4C-00BA-B48D-3E6E61A8CA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7687" y="460247"/>
            <a:ext cx="5772346" cy="355681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05473FC7-5C7D-6DE1-3A0E-333E380E7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647" y="4178711"/>
            <a:ext cx="7026750" cy="193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1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44EF-E339-9BFD-8BF6-89143D318135}"/>
              </a:ext>
            </a:extLst>
          </p:cNvPr>
          <p:cNvSpPr>
            <a:spLocks noGrp="1"/>
          </p:cNvSpPr>
          <p:nvPr>
            <p:ph type="title"/>
          </p:nvPr>
        </p:nvSpPr>
        <p:spPr>
          <a:xfrm>
            <a:off x="838200" y="365126"/>
            <a:ext cx="10515600" cy="893404"/>
          </a:xfrm>
        </p:spPr>
        <p:txBody>
          <a:bodyPr>
            <a:normAutofit fontScale="90000"/>
          </a:bodyPr>
          <a:lstStyle/>
          <a:p>
            <a:r>
              <a:rPr lang="en-US" b="0" i="0" dirty="0">
                <a:solidFill>
                  <a:srgbClr val="222222"/>
                </a:solidFill>
                <a:effectLst/>
                <a:latin typeface="Rubik"/>
              </a:rPr>
              <a:t>Impedance Triangle of RLC Series Circuit</a:t>
            </a:r>
            <a:br>
              <a:rPr lang="en-US" b="0" i="0" dirty="0">
                <a:solidFill>
                  <a:srgbClr val="222222"/>
                </a:solidFill>
                <a:effectLst/>
                <a:latin typeface="Rubik"/>
              </a:rPr>
            </a:br>
            <a:endParaRPr lang="en-IN" dirty="0"/>
          </a:p>
        </p:txBody>
      </p:sp>
      <p:sp>
        <p:nvSpPr>
          <p:cNvPr id="3" name="Content Placeholder 2">
            <a:extLst>
              <a:ext uri="{FF2B5EF4-FFF2-40B4-BE49-F238E27FC236}">
                <a16:creationId xmlns:a16="http://schemas.microsoft.com/office/drawing/2014/main" id="{A96C902D-4871-67AB-44EA-CA26D194E697}"/>
              </a:ext>
            </a:extLst>
          </p:cNvPr>
          <p:cNvSpPr>
            <a:spLocks noGrp="1"/>
          </p:cNvSpPr>
          <p:nvPr>
            <p:ph idx="1"/>
          </p:nvPr>
        </p:nvSpPr>
        <p:spPr>
          <a:xfrm>
            <a:off x="1103671" y="1127534"/>
            <a:ext cx="10515600" cy="5646892"/>
          </a:xfrm>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When the quantities of the phasor diagram are divided by the common factor I then the right angle triangle is obtained known as impedance triangle.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impedance triangle of the RL series circuit, </a:t>
            </a:r>
          </a:p>
          <a:p>
            <a:pPr marL="0" indent="0" algn="l" fontAlgn="base">
              <a:buNone/>
            </a:pPr>
            <a:r>
              <a:rPr lang="en-US" sz="2000" b="0" i="0" dirty="0">
                <a:solidFill>
                  <a:srgbClr val="222222"/>
                </a:solidFill>
                <a:effectLst/>
                <a:latin typeface="Times New Roman" panose="02020603050405020304" pitchFamily="18" charset="0"/>
                <a:cs typeface="Times New Roman" panose="02020603050405020304" pitchFamily="18" charset="0"/>
              </a:rPr>
              <a:t>when (X</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 &gt; X</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is </a:t>
            </a:r>
            <a:r>
              <a:rPr lang="en-IN" sz="2000" b="0" i="0" dirty="0">
                <a:solidFill>
                  <a:srgbClr val="222222"/>
                </a:solidFill>
                <a:effectLst/>
                <a:latin typeface="Times New Roman" panose="02020603050405020304" pitchFamily="18" charset="0"/>
                <a:cs typeface="Times New Roman" panose="02020603050405020304" pitchFamily="18" charset="0"/>
              </a:rPr>
              <a:t>shown below:</a:t>
            </a:r>
          </a:p>
          <a:p>
            <a:pPr algn="l" fontAlgn="base"/>
            <a:endParaRPr lang="en-IN" sz="2000" dirty="0">
              <a:solidFill>
                <a:srgbClr val="222222"/>
              </a:solidFill>
              <a:latin typeface="Times New Roman" panose="02020603050405020304" pitchFamily="18" charset="0"/>
              <a:cs typeface="Times New Roman" panose="02020603050405020304" pitchFamily="18" charset="0"/>
            </a:endParaRPr>
          </a:p>
          <a:p>
            <a:pPr algn="l" fontAlgn="base"/>
            <a:endParaRPr lang="en-IN" sz="2000" dirty="0">
              <a:solidFill>
                <a:srgbClr val="222222"/>
              </a:solidFill>
              <a:latin typeface="Times New Roman" panose="02020603050405020304" pitchFamily="18" charset="0"/>
              <a:cs typeface="Times New Roman" panose="02020603050405020304" pitchFamily="18" charset="0"/>
            </a:endParaRPr>
          </a:p>
          <a:p>
            <a:pPr fontAlgn="base"/>
            <a:r>
              <a:rPr lang="en-US" sz="2000" b="0" i="0" dirty="0">
                <a:solidFill>
                  <a:srgbClr val="222222"/>
                </a:solidFill>
                <a:effectLst/>
                <a:latin typeface="Times New Roman" panose="02020603050405020304" pitchFamily="18" charset="0"/>
                <a:cs typeface="Times New Roman" panose="02020603050405020304" pitchFamily="18" charset="0"/>
              </a:rPr>
              <a:t>If the inductive reactance is greater than the capacitive reactance than the circuit reactance is inductive giving a </a:t>
            </a:r>
            <a:r>
              <a:rPr lang="en-US" sz="2000" b="1" i="0" dirty="0">
                <a:solidFill>
                  <a:srgbClr val="222222"/>
                </a:solidFill>
                <a:effectLst/>
                <a:latin typeface="Times New Roman" panose="02020603050405020304" pitchFamily="18" charset="0"/>
                <a:cs typeface="Times New Roman" panose="02020603050405020304" pitchFamily="18" charset="0"/>
              </a:rPr>
              <a:t>lagging phase angle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Impedance triangle is shown below when the circuit acts as an RC series circuit (X</a:t>
            </a:r>
            <a:r>
              <a:rPr lang="en-US" sz="2000" b="0" i="0" baseline="-25000" dirty="0">
                <a:solidFill>
                  <a:srgbClr val="222222"/>
                </a:solidFill>
                <a:effectLst/>
                <a:latin typeface="Times New Roman" panose="02020603050405020304" pitchFamily="18" charset="0"/>
                <a:cs typeface="Times New Roman" panose="02020603050405020304" pitchFamily="18" charset="0"/>
              </a:rPr>
              <a:t>L</a:t>
            </a:r>
            <a:r>
              <a:rPr lang="en-US" sz="2000" b="0" i="0" dirty="0">
                <a:solidFill>
                  <a:srgbClr val="222222"/>
                </a:solidFill>
                <a:effectLst/>
                <a:latin typeface="Times New Roman" panose="02020603050405020304" pitchFamily="18" charset="0"/>
                <a:cs typeface="Times New Roman" panose="02020603050405020304" pitchFamily="18" charset="0"/>
              </a:rPr>
              <a:t>&lt; X</a:t>
            </a:r>
            <a:r>
              <a:rPr lang="en-US" sz="2000" b="0" i="0" baseline="-25000" dirty="0">
                <a:solidFill>
                  <a:srgbClr val="222222"/>
                </a:solidFill>
                <a:effectLst/>
                <a:latin typeface="Times New Roman" panose="02020603050405020304" pitchFamily="18" charset="0"/>
                <a:cs typeface="Times New Roman" panose="02020603050405020304" pitchFamily="18" charset="0"/>
              </a:rPr>
              <a:t>C</a:t>
            </a:r>
            <a:r>
              <a:rPr lang="en-US" sz="2000" b="0" i="0" dirty="0">
                <a:solidFill>
                  <a:srgbClr val="222222"/>
                </a:solidFill>
                <a:effectLst/>
                <a:latin typeface="Times New Roman" panose="02020603050405020304" pitchFamily="18" charset="0"/>
                <a:cs typeface="Times New Roman" panose="02020603050405020304" pitchFamily="18" charset="0"/>
              </a:rPr>
              <a:t>) </a:t>
            </a:r>
          </a:p>
          <a:p>
            <a:b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2"/>
              </a:rPr>
            </a:br>
            <a:endParaRPr lang="en-IN" sz="2000" b="0" i="0" dirty="0">
              <a:solidFill>
                <a:srgbClr val="222222"/>
              </a:solidFill>
              <a:effectLst/>
              <a:latin typeface="Times New Roman" panose="02020603050405020304" pitchFamily="18" charset="0"/>
              <a:cs typeface="Times New Roman" panose="02020603050405020304" pitchFamily="18" charset="0"/>
            </a:endParaRPr>
          </a:p>
          <a:p>
            <a:pPr algn="l" fontAlgn="base"/>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17410" name="Picture 2">
            <a:extLst>
              <a:ext uri="{FF2B5EF4-FFF2-40B4-BE49-F238E27FC236}">
                <a16:creationId xmlns:a16="http://schemas.microsoft.com/office/drawing/2014/main" id="{4C670185-57F2-49BF-D5E3-25E2C6AEC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2116" y="1733978"/>
            <a:ext cx="1862088" cy="160871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09A905C9-FA41-E5DD-40D2-C99A72762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257" y="4643960"/>
            <a:ext cx="1973855" cy="19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1442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D7E2-D156-C5F4-DD84-D1B99B6C0C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757560-C28D-92C2-69C8-C74A0BFC5253}"/>
              </a:ext>
            </a:extLst>
          </p:cNvPr>
          <p:cNvSpPr>
            <a:spLocks noGrp="1"/>
          </p:cNvSpPr>
          <p:nvPr>
            <p:ph idx="1"/>
          </p:nvPr>
        </p:nvSpPr>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When the capacitive reactance is greater than the inductive reactance the overall circuit reactance acts as capacitive and the phase angle will be leading.</a:t>
            </a:r>
            <a:br>
              <a:rPr lang="en-US" sz="2000" b="0" i="0" dirty="0">
                <a:solidFill>
                  <a:srgbClr val="222222"/>
                </a:solidFill>
                <a:effectLst/>
                <a:latin typeface="Times New Roman" panose="02020603050405020304" pitchFamily="18" charset="0"/>
                <a:cs typeface="Times New Roman" panose="02020603050405020304" pitchFamily="18" charset="0"/>
              </a:rPr>
            </a:br>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sz="2000" b="1" i="0" dirty="0">
                <a:solidFill>
                  <a:srgbClr val="222222"/>
                </a:solidFill>
                <a:effectLst/>
                <a:latin typeface="Times New Roman" panose="02020603050405020304" pitchFamily="18" charset="0"/>
                <a:cs typeface="Times New Roman" panose="02020603050405020304" pitchFamily="18" charset="0"/>
              </a:rPr>
              <a:t>Applications of RLC Series Circuit</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following are the application of the RLC circuit:</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It acts as a variable tuned circuit</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It acts as a low pass, high pass, bandpass, </a:t>
            </a:r>
            <a:r>
              <a:rPr lang="en-US" sz="2000" b="0" i="0" dirty="0" err="1">
                <a:solidFill>
                  <a:srgbClr val="222222"/>
                </a:solidFill>
                <a:effectLst/>
                <a:latin typeface="Times New Roman" panose="02020603050405020304" pitchFamily="18" charset="0"/>
                <a:cs typeface="Times New Roman" panose="02020603050405020304" pitchFamily="18" charset="0"/>
              </a:rPr>
              <a:t>bandstop</a:t>
            </a:r>
            <a:r>
              <a:rPr lang="en-US" sz="2000" b="0" i="0" dirty="0">
                <a:solidFill>
                  <a:srgbClr val="222222"/>
                </a:solidFill>
                <a:effectLst/>
                <a:latin typeface="Times New Roman" panose="02020603050405020304" pitchFamily="18" charset="0"/>
                <a:cs typeface="Times New Roman" panose="02020603050405020304" pitchFamily="18" charset="0"/>
              </a:rPr>
              <a:t> filters depending upon the type of frequency.</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The circuit also works as an oscillator</a:t>
            </a:r>
          </a:p>
          <a:p>
            <a:pPr algn="l" fontAlgn="base">
              <a:buFont typeface="Arial" panose="020B0604020202020204" pitchFamily="34" charset="0"/>
              <a:buChar char="•"/>
            </a:pPr>
            <a:r>
              <a:rPr lang="en-US" sz="2000" b="0" i="0" dirty="0">
                <a:solidFill>
                  <a:srgbClr val="222222"/>
                </a:solidFill>
                <a:effectLst/>
                <a:latin typeface="Times New Roman" panose="02020603050405020304" pitchFamily="18" charset="0"/>
                <a:cs typeface="Times New Roman" panose="02020603050405020304" pitchFamily="18" charset="0"/>
              </a:rPr>
              <a:t>Voltage multiplier and pulse discharge circuit</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5247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0DE59-FCB9-34D7-B3D7-3E13E2D8964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35D4C75-59AA-75DE-8ED5-295899A68650}"/>
              </a:ext>
            </a:extLst>
          </p:cNvPr>
          <p:cNvPicPr>
            <a:picLocks noGrp="1" noChangeAspect="1"/>
          </p:cNvPicPr>
          <p:nvPr>
            <p:ph idx="1"/>
          </p:nvPr>
        </p:nvPicPr>
        <p:blipFill>
          <a:blip r:embed="rId2"/>
          <a:stretch>
            <a:fillRect/>
          </a:stretch>
        </p:blipFill>
        <p:spPr>
          <a:xfrm>
            <a:off x="747252" y="2054942"/>
            <a:ext cx="9645445" cy="4129547"/>
          </a:xfrm>
        </p:spPr>
      </p:pic>
    </p:spTree>
    <p:extLst>
      <p:ext uri="{BB962C8B-B14F-4D97-AF65-F5344CB8AC3E}">
        <p14:creationId xmlns:p14="http://schemas.microsoft.com/office/powerpoint/2010/main" val="2864107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1128</TotalTime>
  <Words>6322</Words>
  <Application>Microsoft Office PowerPoint</Application>
  <PresentationFormat>Widescreen</PresentationFormat>
  <Paragraphs>489</Paragraphs>
  <Slides>136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136</vt:i4>
      </vt:variant>
    </vt:vector>
  </HeadingPairs>
  <TitlesOfParts>
    <vt:vector size="145" baseType="lpstr">
      <vt:lpstr>Arial</vt:lpstr>
      <vt:lpstr>Bahnschrift</vt:lpstr>
      <vt:lpstr>Calibri</vt:lpstr>
      <vt:lpstr>Calibri Light</vt:lpstr>
      <vt:lpstr>Lato</vt:lpstr>
      <vt:lpstr>Nunito Sans</vt:lpstr>
      <vt:lpstr>Rubik</vt:lpstr>
      <vt:lpstr>Times New Roman</vt:lpstr>
      <vt:lpstr>Office Theme</vt:lpstr>
      <vt:lpstr>UNIT-II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Various Terms Used in AC Circuits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Definition of a Radian         </vt:lpstr>
      <vt:lpstr>PowerPoint Presentation</vt:lpstr>
      <vt:lpstr>A Sinusoidal Waveform </vt:lpstr>
      <vt:lpstr>Phase Difference and Phase Shift </vt:lpstr>
      <vt:lpstr>Phase Difference Equation </vt:lpstr>
      <vt:lpstr>PowerPoint Presentation</vt:lpstr>
      <vt:lpstr>PowerPoint Presentation</vt:lpstr>
      <vt:lpstr>PowerPoint Presentation</vt:lpstr>
      <vt:lpstr> Phase Difference of a Sinusoidal Waveform </vt:lpstr>
      <vt:lpstr>PowerPoint Presentation</vt:lpstr>
      <vt:lpstr>PowerPoint Presentation</vt:lpstr>
      <vt:lpstr> Difference Between Resistance and Impedance are given below in the tabulated form.</vt:lpstr>
      <vt:lpstr>PowerPoint Presentation</vt:lpstr>
      <vt:lpstr> Analysis of AC circuits with single basic network elements. </vt:lpstr>
      <vt:lpstr>PowerPoint Presentation</vt:lpstr>
      <vt:lpstr>PowerPoint Presentation</vt:lpstr>
      <vt:lpstr>PowerPoint Presentation</vt:lpstr>
      <vt:lpstr>PowerPoint Presentation</vt:lpstr>
      <vt:lpstr> Purely Resistive | Inductive | Capacitive Circuit </vt:lpstr>
      <vt:lpstr>PowerPoint Presentation</vt:lpstr>
      <vt:lpstr>PowerPoint Presentation</vt:lpstr>
      <vt:lpstr>PowerPoint Presentation</vt:lpstr>
      <vt:lpstr>PowerPoint Presentation</vt:lpstr>
      <vt:lpstr>PowerPoint Presentation</vt:lpstr>
      <vt:lpstr>PowerPoint Presentation</vt:lpstr>
      <vt:lpstr>Purely Capacitive Circuit</vt:lpstr>
      <vt:lpstr>PowerPoint Presentation</vt:lpstr>
      <vt:lpstr>PowerPoint Presentation</vt:lpstr>
      <vt:lpstr>PowerPoint Presentation</vt:lpstr>
      <vt:lpstr> RL Series Circuit </vt:lpstr>
      <vt:lpstr>PowerPoint Presentation</vt:lpstr>
      <vt:lpstr>PowerPoint Presentation</vt:lpstr>
      <vt:lpstr>PowerPoint Presentation</vt:lpstr>
      <vt:lpstr>PowerPoint Presentation</vt:lpstr>
      <vt:lpstr>PowerPoint Presentation</vt:lpstr>
      <vt:lpstr>PowerPoint Presentation</vt:lpstr>
      <vt:lpstr> RC Series Circuit </vt:lpstr>
      <vt:lpstr> Contents: </vt:lpstr>
      <vt:lpstr> Phasor Diagram of RC Series Circuit </vt:lpstr>
      <vt:lpstr>PowerPoint Presentation</vt:lpstr>
      <vt:lpstr> Phase angle </vt:lpstr>
      <vt:lpstr>PowerPoint Presentation</vt:lpstr>
      <vt:lpstr>PowerPoint Presentation</vt:lpstr>
      <vt:lpstr>  Waveform and Power Curve of the RC Series Circuit  </vt:lpstr>
      <vt:lpstr> RLC Series Circuit </vt:lpstr>
      <vt:lpstr>PowerPoint Presentation</vt:lpstr>
      <vt:lpstr>PowerPoint Presentation</vt:lpstr>
      <vt:lpstr>PowerPoint Presentation</vt:lpstr>
      <vt:lpstr>PowerPoint Presentation</vt:lpstr>
      <vt:lpstr>  Series RLC Circuit  </vt:lpstr>
      <vt:lpstr>PowerPoint Presentation</vt:lpstr>
      <vt:lpstr>PowerPoint Presentation</vt:lpstr>
      <vt:lpstr> Phasor Diagram of RLC Series Circuit </vt:lpstr>
      <vt:lpstr> Steps to draw the Phasor Diagram of the RLC Series Circuit </vt:lpstr>
      <vt:lpstr>PowerPoint Presentation</vt:lpstr>
      <vt:lpstr> Power in RLC Series Circuit </vt:lpstr>
      <vt:lpstr>PowerPoint Presentation</vt:lpstr>
      <vt:lpstr>For drawing the phasor diagram of series RLC circuit, follow these steps:</vt:lpstr>
      <vt:lpstr>PowerPoint Presentation</vt:lpstr>
      <vt:lpstr>Impedance Triangle of RLC Series Circuit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kurma lavanya EEE DEPT</dc:creator>
  <cp:lastModifiedBy>kurma lavanya EEE DEPT</cp:lastModifiedBy>
  <cp:revision>75</cp:revision>
  <dcterms:created xsi:type="dcterms:W3CDTF">2022-11-23T13:21:56Z</dcterms:created>
  <dcterms:modified xsi:type="dcterms:W3CDTF">2022-12-04T18:07:53Z</dcterms:modified>
</cp:coreProperties>
</file>